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567" r:id="rId2"/>
    <p:sldId id="569" r:id="rId3"/>
    <p:sldId id="580" r:id="rId4"/>
    <p:sldId id="581" r:id="rId5"/>
    <p:sldId id="575" r:id="rId6"/>
    <p:sldId id="576" r:id="rId7"/>
    <p:sldId id="577" r:id="rId8"/>
    <p:sldId id="578" r:id="rId9"/>
    <p:sldId id="579" r:id="rId10"/>
    <p:sldId id="570" r:id="rId11"/>
    <p:sldId id="582" r:id="rId12"/>
    <p:sldId id="571" r:id="rId13"/>
    <p:sldId id="572" r:id="rId14"/>
    <p:sldId id="573" r:id="rId15"/>
    <p:sldId id="568" r:id="rId16"/>
  </p:sldIdLst>
  <p:sldSz cx="9144000" cy="6858000" type="screen4x3"/>
  <p:notesSz cx="7099300" cy="10236200"/>
  <p:defaultTextStyle>
    <a:defPPr>
      <a:defRPr lang="ja-JP"/>
    </a:defPPr>
    <a:lvl1pPr algn="r" rtl="0" fontAlgn="base">
      <a:spcBef>
        <a:spcPct val="0"/>
      </a:spcBef>
      <a:spcAft>
        <a:spcPct val="0"/>
      </a:spcAft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r" rtl="0" fontAlgn="base">
      <a:spcBef>
        <a:spcPct val="0"/>
      </a:spcBef>
      <a:spcAft>
        <a:spcPct val="0"/>
      </a:spcAft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r" rtl="0" fontAlgn="base">
      <a:spcBef>
        <a:spcPct val="0"/>
      </a:spcBef>
      <a:spcAft>
        <a:spcPct val="0"/>
      </a:spcAft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4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3399FF"/>
    <a:srgbClr val="FFFFFF"/>
    <a:srgbClr val="FFCCFF"/>
    <a:srgbClr val="99CCFF"/>
    <a:srgbClr val="66FFFF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81" d="100"/>
          <a:sy n="81" d="100"/>
        </p:scale>
        <p:origin x="788" y="52"/>
      </p:cViewPr>
      <p:guideLst>
        <p:guide orient="horz" pos="2784"/>
        <p:guide pos="283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620" y="-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439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439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fld id="{21196488-447F-4292-827F-12A1B09BD9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269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2195"/>
            <a:ext cx="5206153" cy="460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439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4390"/>
            <a:ext cx="3076363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2F21DD75-A5BE-4E6F-BA5F-A0EA31312E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52A9C-F483-45A4-AD79-80F418858CB2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BE930-E05E-44B8-99EC-FFAB25483A68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A623D-4E03-4B7B-AB3B-47995599EE0E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C11CA-A46E-4F85-BDBE-606D344470C1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B73BF-0E68-49AC-897D-AACE0E63A73E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AAE65-FD63-4639-A1BA-6062E10831DF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8CF32-5E13-464F-A3EE-938C215AE653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0A636-4D94-4915-B51C-8D93A093B60F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9C707-606D-4199-AAA2-22004DD2E066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DE2A4-4D49-4738-9B5E-C049AB4DCCF4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84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E072654-9492-44D5-B425-6966DFB3CE9E}" type="slidenum">
              <a:rPr lang="en-US" altLang="ja-JP"/>
              <a:pPr/>
              <a:t>‹#›</a:t>
            </a:fld>
            <a:r>
              <a:rPr lang="en-US" altLang="ja-JP"/>
              <a:t>/38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1.png"/><Relationship Id="rId13" Type="http://schemas.openxmlformats.org/officeDocument/2006/relationships/image" Target="../media/image35.png"/><Relationship Id="rId3" Type="http://schemas.openxmlformats.org/officeDocument/2006/relationships/image" Target="../media/image241.png"/><Relationship Id="rId7" Type="http://schemas.openxmlformats.org/officeDocument/2006/relationships/image" Target="../media/image281.png"/><Relationship Id="rId12" Type="http://schemas.openxmlformats.org/officeDocument/2006/relationships/image" Target="../media/image3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1.png"/><Relationship Id="rId11" Type="http://schemas.openxmlformats.org/officeDocument/2006/relationships/image" Target="../media/image321.png"/><Relationship Id="rId5" Type="http://schemas.openxmlformats.org/officeDocument/2006/relationships/image" Target="../media/image261.png"/><Relationship Id="rId10" Type="http://schemas.openxmlformats.org/officeDocument/2006/relationships/image" Target="../media/image311.png"/><Relationship Id="rId4" Type="http://schemas.openxmlformats.org/officeDocument/2006/relationships/image" Target="../media/image251.png"/><Relationship Id="rId9" Type="http://schemas.openxmlformats.org/officeDocument/2006/relationships/image" Target="../media/image30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1.png"/><Relationship Id="rId3" Type="http://schemas.openxmlformats.org/officeDocument/2006/relationships/image" Target="../media/image241.png"/><Relationship Id="rId7" Type="http://schemas.openxmlformats.org/officeDocument/2006/relationships/image" Target="../media/image281.png"/><Relationship Id="rId12" Type="http://schemas.openxmlformats.org/officeDocument/2006/relationships/image" Target="../media/image3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1.png"/><Relationship Id="rId11" Type="http://schemas.openxmlformats.org/officeDocument/2006/relationships/image" Target="../media/image321.png"/><Relationship Id="rId5" Type="http://schemas.openxmlformats.org/officeDocument/2006/relationships/image" Target="../media/image261.png"/><Relationship Id="rId10" Type="http://schemas.openxmlformats.org/officeDocument/2006/relationships/image" Target="../media/image311.png"/><Relationship Id="rId4" Type="http://schemas.openxmlformats.org/officeDocument/2006/relationships/image" Target="../media/image251.png"/><Relationship Id="rId9" Type="http://schemas.openxmlformats.org/officeDocument/2006/relationships/image" Target="../media/image30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13" Type="http://schemas.openxmlformats.org/officeDocument/2006/relationships/image" Target="../media/image270.png"/><Relationship Id="rId3" Type="http://schemas.openxmlformats.org/officeDocument/2006/relationships/image" Target="../media/image170.png"/><Relationship Id="rId7" Type="http://schemas.openxmlformats.org/officeDocument/2006/relationships/image" Target="../media/image210.png"/><Relationship Id="rId12" Type="http://schemas.openxmlformats.org/officeDocument/2006/relationships/image" Target="../media/image260.png"/><Relationship Id="rId2" Type="http://schemas.openxmlformats.org/officeDocument/2006/relationships/image" Target="../media/image16.png"/><Relationship Id="rId16" Type="http://schemas.openxmlformats.org/officeDocument/2006/relationships/image" Target="../media/image3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11" Type="http://schemas.openxmlformats.org/officeDocument/2006/relationships/image" Target="../media/image250.png"/><Relationship Id="rId5" Type="http://schemas.openxmlformats.org/officeDocument/2006/relationships/image" Target="../media/image190.png"/><Relationship Id="rId15" Type="http://schemas.openxmlformats.org/officeDocument/2006/relationships/image" Target="../media/image290.png"/><Relationship Id="rId10" Type="http://schemas.openxmlformats.org/officeDocument/2006/relationships/image" Target="../media/image240.png"/><Relationship Id="rId4" Type="http://schemas.openxmlformats.org/officeDocument/2006/relationships/image" Target="../media/image180.png"/><Relationship Id="rId9" Type="http://schemas.openxmlformats.org/officeDocument/2006/relationships/image" Target="../media/image230.png"/><Relationship Id="rId14" Type="http://schemas.openxmlformats.org/officeDocument/2006/relationships/image" Target="../media/image28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13" Type="http://schemas.openxmlformats.org/officeDocument/2006/relationships/image" Target="../media/image270.png"/><Relationship Id="rId18" Type="http://schemas.openxmlformats.org/officeDocument/2006/relationships/image" Target="../media/image320.png"/><Relationship Id="rId3" Type="http://schemas.openxmlformats.org/officeDocument/2006/relationships/image" Target="../media/image170.png"/><Relationship Id="rId7" Type="http://schemas.openxmlformats.org/officeDocument/2006/relationships/image" Target="../media/image210.png"/><Relationship Id="rId12" Type="http://schemas.openxmlformats.org/officeDocument/2006/relationships/image" Target="../media/image260.png"/><Relationship Id="rId17" Type="http://schemas.openxmlformats.org/officeDocument/2006/relationships/image" Target="../media/image310.png"/><Relationship Id="rId2" Type="http://schemas.openxmlformats.org/officeDocument/2006/relationships/image" Target="../media/image16.png"/><Relationship Id="rId16" Type="http://schemas.openxmlformats.org/officeDocument/2006/relationships/image" Target="../media/image3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11" Type="http://schemas.openxmlformats.org/officeDocument/2006/relationships/image" Target="../media/image250.png"/><Relationship Id="rId5" Type="http://schemas.openxmlformats.org/officeDocument/2006/relationships/image" Target="../media/image190.png"/><Relationship Id="rId15" Type="http://schemas.openxmlformats.org/officeDocument/2006/relationships/image" Target="../media/image290.png"/><Relationship Id="rId10" Type="http://schemas.openxmlformats.org/officeDocument/2006/relationships/image" Target="../media/image240.png"/><Relationship Id="rId19" Type="http://schemas.openxmlformats.org/officeDocument/2006/relationships/image" Target="../media/image330.png"/><Relationship Id="rId4" Type="http://schemas.openxmlformats.org/officeDocument/2006/relationships/image" Target="../media/image180.png"/><Relationship Id="rId9" Type="http://schemas.openxmlformats.org/officeDocument/2006/relationships/image" Target="../media/image230.png"/><Relationship Id="rId14" Type="http://schemas.openxmlformats.org/officeDocument/2006/relationships/image" Target="../media/image28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13" Type="http://schemas.openxmlformats.org/officeDocument/2006/relationships/image" Target="../media/image270.png"/><Relationship Id="rId18" Type="http://schemas.openxmlformats.org/officeDocument/2006/relationships/image" Target="../media/image320.png"/><Relationship Id="rId3" Type="http://schemas.openxmlformats.org/officeDocument/2006/relationships/image" Target="../media/image170.png"/><Relationship Id="rId7" Type="http://schemas.openxmlformats.org/officeDocument/2006/relationships/image" Target="../media/image210.png"/><Relationship Id="rId12" Type="http://schemas.openxmlformats.org/officeDocument/2006/relationships/image" Target="../media/image260.png"/><Relationship Id="rId17" Type="http://schemas.openxmlformats.org/officeDocument/2006/relationships/image" Target="../media/image310.png"/><Relationship Id="rId2" Type="http://schemas.openxmlformats.org/officeDocument/2006/relationships/image" Target="../media/image16.png"/><Relationship Id="rId16" Type="http://schemas.openxmlformats.org/officeDocument/2006/relationships/image" Target="../media/image3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11" Type="http://schemas.openxmlformats.org/officeDocument/2006/relationships/image" Target="../media/image250.png"/><Relationship Id="rId5" Type="http://schemas.openxmlformats.org/officeDocument/2006/relationships/image" Target="../media/image190.png"/><Relationship Id="rId15" Type="http://schemas.openxmlformats.org/officeDocument/2006/relationships/image" Target="../media/image290.png"/><Relationship Id="rId10" Type="http://schemas.openxmlformats.org/officeDocument/2006/relationships/image" Target="../media/image240.png"/><Relationship Id="rId19" Type="http://schemas.openxmlformats.org/officeDocument/2006/relationships/image" Target="../media/image330.png"/><Relationship Id="rId4" Type="http://schemas.openxmlformats.org/officeDocument/2006/relationships/image" Target="../media/image180.png"/><Relationship Id="rId9" Type="http://schemas.openxmlformats.org/officeDocument/2006/relationships/image" Target="../media/image230.png"/><Relationship Id="rId14" Type="http://schemas.openxmlformats.org/officeDocument/2006/relationships/image" Target="../media/image28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171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2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171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2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ousan13.com/wp-content/uploads/hasudama77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3960440" cy="264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251520" y="116632"/>
            <a:ext cx="3084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１．３ 表面張力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3-5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sp>
        <p:nvSpPr>
          <p:cNvPr id="9" name="楕円 8"/>
          <p:cNvSpPr/>
          <p:nvPr/>
        </p:nvSpPr>
        <p:spPr bwMode="auto">
          <a:xfrm>
            <a:off x="5580112" y="2553056"/>
            <a:ext cx="1512168" cy="1008112"/>
          </a:xfrm>
          <a:prstGeom prst="ellipse">
            <a:avLst/>
          </a:prstGeom>
          <a:solidFill>
            <a:srgbClr val="3399FF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4860032" y="3394516"/>
            <a:ext cx="2808312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正方形/長方形 9"/>
          <p:cNvSpPr/>
          <p:nvPr/>
        </p:nvSpPr>
        <p:spPr bwMode="auto">
          <a:xfrm>
            <a:off x="5292900" y="3410700"/>
            <a:ext cx="208823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>
            <a:off x="5786388" y="3405945"/>
            <a:ext cx="406385" cy="288934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矢印コネクタ 30"/>
          <p:cNvCxnSpPr/>
          <p:nvPr/>
        </p:nvCxnSpPr>
        <p:spPr bwMode="auto">
          <a:xfrm flipH="1">
            <a:off x="6488841" y="3394516"/>
            <a:ext cx="406385" cy="288934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9" name="グループ化 48"/>
          <p:cNvGrpSpPr/>
          <p:nvPr/>
        </p:nvGrpSpPr>
        <p:grpSpPr>
          <a:xfrm>
            <a:off x="5580112" y="2553056"/>
            <a:ext cx="682062" cy="773246"/>
            <a:chOff x="6156176" y="2299508"/>
            <a:chExt cx="682062" cy="773246"/>
          </a:xfrm>
        </p:grpSpPr>
        <p:cxnSp>
          <p:nvCxnSpPr>
            <p:cNvPr id="24" name="直線矢印コネクタ 23"/>
            <p:cNvCxnSpPr/>
            <p:nvPr/>
          </p:nvCxnSpPr>
          <p:spPr bwMode="auto">
            <a:xfrm flipH="1" flipV="1">
              <a:off x="6802234" y="2299508"/>
              <a:ext cx="36004" cy="193388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直線矢印コネクタ 31"/>
            <p:cNvCxnSpPr/>
            <p:nvPr/>
          </p:nvCxnSpPr>
          <p:spPr bwMode="auto">
            <a:xfrm flipH="1" flipV="1">
              <a:off x="6696236" y="2318528"/>
              <a:ext cx="36004" cy="193388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直線矢印コネクタ 32"/>
            <p:cNvCxnSpPr/>
            <p:nvPr/>
          </p:nvCxnSpPr>
          <p:spPr bwMode="auto">
            <a:xfrm flipH="1" flipV="1">
              <a:off x="6557872" y="2360262"/>
              <a:ext cx="102360" cy="166830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直線矢印コネクタ 33"/>
            <p:cNvCxnSpPr/>
            <p:nvPr/>
          </p:nvCxnSpPr>
          <p:spPr bwMode="auto">
            <a:xfrm flipH="1" flipV="1">
              <a:off x="6444208" y="2413250"/>
              <a:ext cx="113664" cy="151654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直線矢印コネクタ 35"/>
            <p:cNvCxnSpPr/>
            <p:nvPr/>
          </p:nvCxnSpPr>
          <p:spPr bwMode="auto">
            <a:xfrm flipH="1" flipV="1">
              <a:off x="6349436" y="2481514"/>
              <a:ext cx="138442" cy="136378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直線矢印コネクタ 37"/>
            <p:cNvCxnSpPr/>
            <p:nvPr/>
          </p:nvCxnSpPr>
          <p:spPr bwMode="auto">
            <a:xfrm flipH="1" flipV="1">
              <a:off x="6258536" y="2564904"/>
              <a:ext cx="185672" cy="121252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直線矢印コネクタ 39"/>
            <p:cNvCxnSpPr/>
            <p:nvPr/>
          </p:nvCxnSpPr>
          <p:spPr bwMode="auto">
            <a:xfrm flipH="1" flipV="1">
              <a:off x="6182734" y="2660394"/>
              <a:ext cx="189466" cy="89183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直線矢印コネクタ 42"/>
            <p:cNvCxnSpPr/>
            <p:nvPr/>
          </p:nvCxnSpPr>
          <p:spPr bwMode="auto">
            <a:xfrm flipH="1">
              <a:off x="6156176" y="2812048"/>
              <a:ext cx="216024" cy="746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直線矢印コネクタ 44"/>
            <p:cNvCxnSpPr/>
            <p:nvPr/>
          </p:nvCxnSpPr>
          <p:spPr bwMode="auto">
            <a:xfrm flipH="1">
              <a:off x="6205498" y="2883288"/>
              <a:ext cx="156954" cy="81906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直線矢印コネクタ 46"/>
            <p:cNvCxnSpPr/>
            <p:nvPr/>
          </p:nvCxnSpPr>
          <p:spPr bwMode="auto">
            <a:xfrm flipH="1">
              <a:off x="6281222" y="2965194"/>
              <a:ext cx="162986" cy="107560"/>
            </a:xfrm>
            <a:prstGeom prst="straightConnector1">
              <a:avLst/>
            </a:prstGeom>
            <a:solidFill>
              <a:srgbClr val="3399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62" name="直線矢印コネクタ 61"/>
          <p:cNvCxnSpPr/>
          <p:nvPr/>
        </p:nvCxnSpPr>
        <p:spPr bwMode="auto">
          <a:xfrm flipV="1">
            <a:off x="6410296" y="2556978"/>
            <a:ext cx="36004" cy="193388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/>
          <p:cNvCxnSpPr/>
          <p:nvPr/>
        </p:nvCxnSpPr>
        <p:spPr bwMode="auto">
          <a:xfrm flipV="1">
            <a:off x="6516294" y="2575998"/>
            <a:ext cx="36004" cy="193388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直線矢印コネクタ 63"/>
          <p:cNvCxnSpPr/>
          <p:nvPr/>
        </p:nvCxnSpPr>
        <p:spPr bwMode="auto">
          <a:xfrm flipV="1">
            <a:off x="6588302" y="2617732"/>
            <a:ext cx="102360" cy="16683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/>
          <p:cNvCxnSpPr/>
          <p:nvPr/>
        </p:nvCxnSpPr>
        <p:spPr bwMode="auto">
          <a:xfrm flipV="1">
            <a:off x="6690662" y="2670720"/>
            <a:ext cx="113664" cy="151654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 flipV="1">
            <a:off x="6760656" y="2738984"/>
            <a:ext cx="138442" cy="136378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直線矢印コネクタ 66"/>
          <p:cNvCxnSpPr/>
          <p:nvPr/>
        </p:nvCxnSpPr>
        <p:spPr bwMode="auto">
          <a:xfrm flipV="1">
            <a:off x="6804326" y="2822374"/>
            <a:ext cx="185672" cy="121252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/>
          <p:cNvCxnSpPr/>
          <p:nvPr/>
        </p:nvCxnSpPr>
        <p:spPr bwMode="auto">
          <a:xfrm flipV="1">
            <a:off x="6876334" y="2917864"/>
            <a:ext cx="189466" cy="89183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線矢印コネクタ 68"/>
          <p:cNvCxnSpPr/>
          <p:nvPr/>
        </p:nvCxnSpPr>
        <p:spPr bwMode="auto">
          <a:xfrm>
            <a:off x="6876334" y="3069518"/>
            <a:ext cx="216024" cy="746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直線矢印コネクタ 69"/>
          <p:cNvCxnSpPr/>
          <p:nvPr/>
        </p:nvCxnSpPr>
        <p:spPr bwMode="auto">
          <a:xfrm>
            <a:off x="6886082" y="3140758"/>
            <a:ext cx="156954" cy="81906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直線矢印コネクタ 70"/>
          <p:cNvCxnSpPr/>
          <p:nvPr/>
        </p:nvCxnSpPr>
        <p:spPr bwMode="auto">
          <a:xfrm>
            <a:off x="6804326" y="3222664"/>
            <a:ext cx="162986" cy="10756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直線矢印コネクタ 71"/>
          <p:cNvCxnSpPr/>
          <p:nvPr/>
        </p:nvCxnSpPr>
        <p:spPr bwMode="auto">
          <a:xfrm flipH="1" flipV="1">
            <a:off x="6336196" y="2549390"/>
            <a:ext cx="4106" cy="185672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楕円 73"/>
          <p:cNvSpPr/>
          <p:nvPr/>
        </p:nvSpPr>
        <p:spPr bwMode="auto">
          <a:xfrm>
            <a:off x="5524696" y="836712"/>
            <a:ext cx="1602648" cy="156363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6" name="楕円 75"/>
          <p:cNvSpPr/>
          <p:nvPr/>
        </p:nvSpPr>
        <p:spPr bwMode="auto">
          <a:xfrm>
            <a:off x="5720898" y="1016821"/>
            <a:ext cx="1218130" cy="121297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7" name="直線コネクタ 76"/>
          <p:cNvCxnSpPr/>
          <p:nvPr/>
        </p:nvCxnSpPr>
        <p:spPr bwMode="auto">
          <a:xfrm>
            <a:off x="5714760" y="1538492"/>
            <a:ext cx="9368" cy="1856024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/>
          <p:nvPr/>
        </p:nvCxnSpPr>
        <p:spPr bwMode="auto">
          <a:xfrm>
            <a:off x="6938896" y="1538492"/>
            <a:ext cx="9368" cy="1856024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矢印コネクタ 80"/>
          <p:cNvCxnSpPr>
            <a:stCxn id="76" idx="2"/>
            <a:endCxn id="76" idx="6"/>
          </p:cNvCxnSpPr>
          <p:nvPr/>
        </p:nvCxnSpPr>
        <p:spPr bwMode="auto">
          <a:xfrm>
            <a:off x="5720898" y="1623309"/>
            <a:ext cx="1218130" cy="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/>
              <p:cNvSpPr txBox="1"/>
              <p:nvPr/>
            </p:nvSpPr>
            <p:spPr>
              <a:xfrm>
                <a:off x="6205994" y="1251369"/>
                <a:ext cx="2991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テキスト ボックス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994" y="1251369"/>
                <a:ext cx="299184" cy="369332"/>
              </a:xfrm>
              <a:prstGeom prst="rect">
                <a:avLst/>
              </a:prstGeom>
              <a:blipFill>
                <a:blip r:embed="rId3"/>
                <a:stretch>
                  <a:fillRect l="-22449" r="-20408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>
              <a:xfrm>
                <a:off x="6770106" y="3473416"/>
                <a:ext cx="22663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=73 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dyne</m:t>
                      </m:r>
                      <m: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106" y="3473416"/>
                <a:ext cx="2266390" cy="369332"/>
              </a:xfrm>
              <a:prstGeom prst="rect">
                <a:avLst/>
              </a:prstGeom>
              <a:blipFill>
                <a:blip r:embed="rId4"/>
                <a:stretch>
                  <a:fillRect l="-2695" r="-1617" b="-3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/>
              <p:cNvSpPr txBox="1"/>
              <p:nvPr/>
            </p:nvSpPr>
            <p:spPr>
              <a:xfrm>
                <a:off x="7420894" y="1466484"/>
                <a:ext cx="129055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𝛤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𝐷𝑇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テキスト ボックス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0894" y="1466484"/>
                <a:ext cx="1290553" cy="369332"/>
              </a:xfrm>
              <a:prstGeom prst="rect">
                <a:avLst/>
              </a:prstGeom>
              <a:blipFill>
                <a:blip r:embed="rId5"/>
                <a:stretch>
                  <a:fillRect l="-3302" r="-3774" b="-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テキスト ボックス 85"/>
          <p:cNvSpPr txBox="1"/>
          <p:nvPr/>
        </p:nvSpPr>
        <p:spPr>
          <a:xfrm>
            <a:off x="7218739" y="2733011"/>
            <a:ext cx="181775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空気に接する水面の表面張力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236296" y="1055922"/>
            <a:ext cx="181775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表面張力の大きさ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pic>
        <p:nvPicPr>
          <p:cNvPr id="2" name="Picture 2" descr="ãç±æ°çãç»åãã®ç»åæ¤ç´¢çµæ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580" y="3929595"/>
            <a:ext cx="1687652" cy="281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77FAB9F-D1EB-4978-8AE8-CFA2690FACCA}"/>
              </a:ext>
            </a:extLst>
          </p:cNvPr>
          <p:cNvSpPr txBox="1"/>
          <p:nvPr/>
        </p:nvSpPr>
        <p:spPr>
          <a:xfrm>
            <a:off x="7020272" y="3834037"/>
            <a:ext cx="181775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単位長さ</a:t>
            </a:r>
            <a:r>
              <a:rPr lang="ja-JP" altLang="en-US" sz="1600">
                <a:solidFill>
                  <a:srgbClr val="FF0000"/>
                </a:solidFill>
              </a:rPr>
              <a:t>当たりの表面</a:t>
            </a:r>
            <a:r>
              <a:rPr lang="ja-JP" altLang="en-US" sz="1600" dirty="0">
                <a:solidFill>
                  <a:srgbClr val="FF0000"/>
                </a:solidFill>
              </a:rPr>
              <a:t>張力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8CD0627-B0F1-4CA6-9F1F-A8C80947366B}"/>
              </a:ext>
            </a:extLst>
          </p:cNvPr>
          <p:cNvSpPr txBox="1"/>
          <p:nvPr/>
        </p:nvSpPr>
        <p:spPr>
          <a:xfrm>
            <a:off x="251520" y="3789040"/>
            <a:ext cx="4404801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水面の表面には、表面方向に張力が働く。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水平な水面では、どの場所でも同じ張力が作用するため、表面張力を意識しづらいが、小さな水滴や空隙の流れなどでは、表面張力の影響が強くなる。上図、ハスの葉の表面は撥水性がある（正確には、水に対して「乾き」の関係にある、濡れない）ので、しずく状の水滴ができる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しずくの形状になることは、気球の張力を想像すれば理解できる。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l"/>
            <a:r>
              <a:rPr lang="ja-JP" altLang="en-US" sz="1600" dirty="0">
                <a:solidFill>
                  <a:schemeClr val="tx1"/>
                </a:solidFill>
              </a:rPr>
              <a:t>雨粒の形状も、表面張力の影響を強く受けて決まります。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AF3D5E2-0B18-4146-85BA-1F77EAE72F61}"/>
              </a:ext>
            </a:extLst>
          </p:cNvPr>
          <p:cNvSpPr txBox="1"/>
          <p:nvPr/>
        </p:nvSpPr>
        <p:spPr>
          <a:xfrm>
            <a:off x="6804248" y="4800054"/>
            <a:ext cx="22132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chemeClr val="tx1"/>
                </a:solidFill>
              </a:rPr>
              <a:t>張力のみで「しずく」の形が維持できることは、気球の形状を思い浮かべると理解しやすい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7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37523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809417"/>
            <a:ext cx="510453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</a:t>
            </a:r>
            <a:r>
              <a:rPr lang="ja-JP" altLang="en-US" sz="2000" dirty="0">
                <a:solidFill>
                  <a:srgbClr val="FF0000"/>
                </a:solidFill>
              </a:rPr>
              <a:t>相対運動</a:t>
            </a:r>
            <a:r>
              <a:rPr lang="ja-JP" altLang="en-US" sz="2000" dirty="0">
                <a:solidFill>
                  <a:schemeClr val="tx1"/>
                </a:solidFill>
              </a:rPr>
              <a:t>（下の図のような流れでは、上の流体は下の流体に比べて、</a:t>
            </a:r>
            <a:r>
              <a:rPr lang="ja-JP" altLang="en-US" sz="2000" dirty="0">
                <a:solidFill>
                  <a:srgbClr val="FF0000"/>
                </a:solidFill>
              </a:rPr>
              <a:t>相対的に</a:t>
            </a:r>
            <a:r>
              <a:rPr lang="ja-JP" altLang="en-US" sz="2000" dirty="0">
                <a:solidFill>
                  <a:schemeClr val="tx1"/>
                </a:solidFill>
              </a:rPr>
              <a:t>速く運動する）があると、</a:t>
            </a:r>
            <a:r>
              <a:rPr lang="ja-JP" altLang="en-US" sz="2000" dirty="0">
                <a:solidFill>
                  <a:srgbClr val="0000FF"/>
                </a:solidFill>
              </a:rPr>
              <a:t>粘性</a:t>
            </a:r>
            <a:r>
              <a:rPr lang="ja-JP" altLang="en-US" sz="2000" dirty="0">
                <a:solidFill>
                  <a:schemeClr val="tx1"/>
                </a:solidFill>
              </a:rPr>
              <a:t>の作用により、流体内に</a:t>
            </a:r>
            <a:r>
              <a:rPr lang="ja-JP" altLang="en-US" sz="2000" u="sng" dirty="0">
                <a:solidFill>
                  <a:srgbClr val="FF0000"/>
                </a:solidFill>
              </a:rPr>
              <a:t>摩擦力（抵抗）</a:t>
            </a:r>
            <a:r>
              <a:rPr lang="ja-JP" altLang="en-US" sz="2000" dirty="0">
                <a:solidFill>
                  <a:schemeClr val="tx1"/>
                </a:solidFill>
              </a:rPr>
              <a:t>が働く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923928" y="4231930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923928" y="4230869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355976" y="4231930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860032" y="2359722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847896" y="2330059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92280" y="4006614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006614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590466" y="2143698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66" y="2143698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631762" y="4284193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762" y="4284193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860032" y="3079802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860032" y="3367834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870874" y="3655866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860032" y="3943898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860032" y="279177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860032" y="2503738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380183" y="2071690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83" y="2071690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/>
          <p:cNvCxnSpPr>
            <a:endCxn id="9" idx="0"/>
          </p:cNvCxnSpPr>
          <p:nvPr/>
        </p:nvCxnSpPr>
        <p:spPr bwMode="auto">
          <a:xfrm>
            <a:off x="4572000" y="4015906"/>
            <a:ext cx="275896" cy="213898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3948369" y="3708129"/>
                <a:ext cx="6956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69" y="3708129"/>
                <a:ext cx="695639" cy="307777"/>
              </a:xfrm>
              <a:prstGeom prst="rect">
                <a:avLst/>
              </a:prstGeom>
              <a:blipFill>
                <a:blip r:embed="rId7"/>
                <a:stretch>
                  <a:fillRect l="-4386" r="-7018" b="-78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32"/>
          <p:cNvSpPr txBox="1"/>
          <p:nvPr/>
        </p:nvSpPr>
        <p:spPr>
          <a:xfrm>
            <a:off x="3563888" y="3389320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non-slip </a:t>
            </a:r>
            <a:r>
              <a:rPr lang="ja-JP" altLang="en-US" sz="1600" dirty="0">
                <a:solidFill>
                  <a:srgbClr val="FF0000"/>
                </a:solidFill>
              </a:rPr>
              <a:t>条件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5716900" y="3760128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717509" y="3800154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 flipV="1">
            <a:off x="5945060" y="3389320"/>
            <a:ext cx="342996" cy="353010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5940152" y="3799882"/>
            <a:ext cx="361334" cy="216024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正方形/長方形 42"/>
          <p:cNvSpPr/>
          <p:nvPr/>
        </p:nvSpPr>
        <p:spPr bwMode="auto">
          <a:xfrm>
            <a:off x="6300192" y="3439842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300192" y="3871890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6444208" y="3389246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444208" y="399414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483183" y="3889960"/>
                <a:ext cx="2610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183" y="3889960"/>
                <a:ext cx="261097" cy="369332"/>
              </a:xfrm>
              <a:prstGeom prst="rect">
                <a:avLst/>
              </a:prstGeom>
              <a:blipFill>
                <a:blip r:embed="rId8"/>
                <a:stretch>
                  <a:fillRect l="-16667" r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6175043" y="3025592"/>
                <a:ext cx="9892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kumimoji="1" lang="ja-JP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43" y="3025592"/>
                <a:ext cx="989245" cy="369332"/>
              </a:xfrm>
              <a:prstGeom prst="rect">
                <a:avLst/>
              </a:prstGeom>
              <a:blipFill>
                <a:blip r:embed="rId9"/>
                <a:stretch>
                  <a:fillRect l="-3704" r="-6173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 bwMode="auto">
          <a:xfrm>
            <a:off x="6422796" y="3817952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 flipH="1">
            <a:off x="6401112" y="3562446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6156176" y="3574566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574566"/>
                <a:ext cx="214995" cy="369332"/>
              </a:xfrm>
              <a:prstGeom prst="rect">
                <a:avLst/>
              </a:prstGeom>
              <a:blipFill>
                <a:blip r:embed="rId10"/>
                <a:stretch>
                  <a:fillRect l="-20000" r="-17143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6805277" y="3353378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277" y="3353378"/>
                <a:ext cx="214995" cy="369332"/>
              </a:xfrm>
              <a:prstGeom prst="rect">
                <a:avLst/>
              </a:prstGeom>
              <a:blipFill>
                <a:blip r:embed="rId11"/>
                <a:stretch>
                  <a:fillRect l="-16667" r="-16667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/>
          <p:cNvSpPr txBox="1"/>
          <p:nvPr/>
        </p:nvSpPr>
        <p:spPr>
          <a:xfrm>
            <a:off x="6892672" y="3541720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作用・反作用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020272" y="2132856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Newton </a:t>
            </a:r>
            <a:r>
              <a:rPr lang="ja-JP" altLang="en-US" sz="1600" dirty="0">
                <a:solidFill>
                  <a:srgbClr val="FF0000"/>
                </a:solidFill>
              </a:rPr>
              <a:t>の仮説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7301138" y="2412625"/>
                <a:ext cx="1015278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138" y="2412625"/>
                <a:ext cx="1015278" cy="5843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B8508B22-BE18-4B9E-B2D0-2857907F8592}"/>
              </a:ext>
            </a:extLst>
          </p:cNvPr>
          <p:cNvCxnSpPr>
            <a:cxnSpLocks/>
          </p:cNvCxnSpPr>
          <p:nvPr/>
        </p:nvCxnSpPr>
        <p:spPr bwMode="auto">
          <a:xfrm flipV="1">
            <a:off x="2987824" y="2071690"/>
            <a:ext cx="1368152" cy="2520280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043D388-69EF-4793-BEDB-8837B0BA3AEA}"/>
              </a:ext>
            </a:extLst>
          </p:cNvPr>
          <p:cNvSpPr txBox="1"/>
          <p:nvPr/>
        </p:nvSpPr>
        <p:spPr>
          <a:xfrm>
            <a:off x="395536" y="4581128"/>
            <a:ext cx="360039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chemeClr val="tx1"/>
                </a:solidFill>
              </a:rPr>
              <a:t>ここで言う「摩擦力」</a:t>
            </a:r>
            <a:r>
              <a:rPr kumimoji="1" lang="ja-JP" altLang="en-US" sz="1600" dirty="0">
                <a:solidFill>
                  <a:schemeClr val="tx1"/>
                </a:solidFill>
              </a:rPr>
              <a:t>は、正確には力ではなく応力（＝物体や流体の表面や内部の平面に働く単位面積あたりの力）。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例えば、「二重線」の位置で流体を仮想的に切断すると、上の流体の底面と下の流体の上部面が定義でき、お互いに摩擦に相当する力を及ぼし合っている。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17ACDF8B-A51F-4F56-BEE8-8CA72C11E72B}"/>
                  </a:ext>
                </a:extLst>
              </p:cNvPr>
              <p:cNvSpPr txBox="1"/>
              <p:nvPr/>
            </p:nvSpPr>
            <p:spPr>
              <a:xfrm>
                <a:off x="4932041" y="4581128"/>
                <a:ext cx="3600399" cy="206210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ja-JP" altLang="en-US" sz="1600" dirty="0">
                    <a:solidFill>
                      <a:schemeClr val="tx1"/>
                    </a:solidFill>
                  </a:rPr>
                  <a:t>単位面積あたりの「摩擦力」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は、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τ</m:t>
                    </m:r>
                  </m:oMath>
                </a14:m>
                <a:r>
                  <a:rPr lang="ja-JP" altLang="en-US" sz="1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で表され、</a:t>
                </a:r>
                <a:r>
                  <a:rPr lang="ja-JP" altLang="en-US" sz="16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せん断応力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と呼ぶ。上の図には描かれていないが、二つの面には互いに押し合う力も働いており、これらは面に直交する方向の力なので、</a:t>
                </a:r>
                <a:r>
                  <a:rPr lang="ja-JP" altLang="en-US" sz="16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直応力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と呼ばれる。流体の場合の直応力は特に「圧力」と呼ぶ。応力の単位は、</a:t>
                </a:r>
                <a:r>
                  <a:rPr lang="en-US" altLang="ja-JP" sz="1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Pa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（パスカル</a:t>
                </a:r>
                <a:r>
                  <a:rPr lang="en-US" altLang="ja-JP" sz="1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=N/m</a:t>
                </a:r>
                <a:r>
                  <a:rPr lang="en-US" altLang="ja-JP" sz="1600" baseline="30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2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）。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17ACDF8B-A51F-4F56-BEE8-8CA72C11E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1" y="4581128"/>
                <a:ext cx="3600399" cy="2062103"/>
              </a:xfrm>
              <a:prstGeom prst="rect">
                <a:avLst/>
              </a:prstGeom>
              <a:blipFill>
                <a:blip r:embed="rId13"/>
                <a:stretch>
                  <a:fillRect l="-675" t="-880" b="-234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7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37523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809417"/>
            <a:ext cx="510453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</a:t>
            </a:r>
            <a:r>
              <a:rPr lang="ja-JP" altLang="en-US" sz="2000" dirty="0">
                <a:solidFill>
                  <a:srgbClr val="FF0000"/>
                </a:solidFill>
              </a:rPr>
              <a:t>相対運動</a:t>
            </a:r>
            <a:r>
              <a:rPr lang="ja-JP" altLang="en-US" sz="2000" dirty="0">
                <a:solidFill>
                  <a:schemeClr val="tx1"/>
                </a:solidFill>
              </a:rPr>
              <a:t>（下の図のような流れでは、上の流体は下の流体に比べて、</a:t>
            </a:r>
            <a:r>
              <a:rPr lang="ja-JP" altLang="en-US" sz="2000" dirty="0">
                <a:solidFill>
                  <a:srgbClr val="FF0000"/>
                </a:solidFill>
              </a:rPr>
              <a:t>相対的に</a:t>
            </a:r>
            <a:r>
              <a:rPr lang="ja-JP" altLang="en-US" sz="2000" dirty="0">
                <a:solidFill>
                  <a:schemeClr val="tx1"/>
                </a:solidFill>
              </a:rPr>
              <a:t>速く運動する）があると、</a:t>
            </a:r>
            <a:r>
              <a:rPr lang="ja-JP" altLang="en-US" sz="2000" dirty="0">
                <a:solidFill>
                  <a:srgbClr val="0000FF"/>
                </a:solidFill>
              </a:rPr>
              <a:t>粘性</a:t>
            </a:r>
            <a:r>
              <a:rPr lang="ja-JP" altLang="en-US" sz="2000" dirty="0">
                <a:solidFill>
                  <a:schemeClr val="tx1"/>
                </a:solidFill>
              </a:rPr>
              <a:t>の作用により、流体内に摩擦力（抵抗）が働く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923928" y="4231930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923928" y="4230869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355976" y="4231930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860032" y="2359722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847896" y="2330059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92280" y="4006614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006614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590466" y="2143698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66" y="2143698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631762" y="4284193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762" y="4284193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860032" y="3079802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860032" y="3367834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870874" y="3655866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860032" y="3943898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860032" y="279177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860032" y="2503738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380183" y="2071690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83" y="2071690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/>
          <p:cNvCxnSpPr>
            <a:endCxn id="9" idx="0"/>
          </p:cNvCxnSpPr>
          <p:nvPr/>
        </p:nvCxnSpPr>
        <p:spPr bwMode="auto">
          <a:xfrm>
            <a:off x="4572000" y="4015906"/>
            <a:ext cx="275896" cy="213898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3948369" y="3708129"/>
                <a:ext cx="6956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69" y="3708129"/>
                <a:ext cx="695639" cy="307777"/>
              </a:xfrm>
              <a:prstGeom prst="rect">
                <a:avLst/>
              </a:prstGeom>
              <a:blipFill>
                <a:blip r:embed="rId7"/>
                <a:stretch>
                  <a:fillRect l="-4386" r="-7018" b="-78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32"/>
          <p:cNvSpPr txBox="1"/>
          <p:nvPr/>
        </p:nvSpPr>
        <p:spPr>
          <a:xfrm>
            <a:off x="3563888" y="3389320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non-slip </a:t>
            </a:r>
            <a:r>
              <a:rPr lang="ja-JP" altLang="en-US" sz="1600" dirty="0">
                <a:solidFill>
                  <a:srgbClr val="FF0000"/>
                </a:solidFill>
              </a:rPr>
              <a:t>条件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5716900" y="3760128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717509" y="3800154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 flipV="1">
            <a:off x="5945060" y="3389320"/>
            <a:ext cx="342996" cy="353010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5940152" y="3799882"/>
            <a:ext cx="361334" cy="216024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正方形/長方形 42"/>
          <p:cNvSpPr/>
          <p:nvPr/>
        </p:nvSpPr>
        <p:spPr bwMode="auto">
          <a:xfrm>
            <a:off x="6300192" y="3439842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300192" y="3871890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6444208" y="3389246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444208" y="399414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483183" y="3889960"/>
                <a:ext cx="2610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183" y="3889960"/>
                <a:ext cx="261097" cy="369332"/>
              </a:xfrm>
              <a:prstGeom prst="rect">
                <a:avLst/>
              </a:prstGeom>
              <a:blipFill>
                <a:blip r:embed="rId8"/>
                <a:stretch>
                  <a:fillRect l="-16667" r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6175043" y="3025592"/>
                <a:ext cx="9892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kumimoji="1" lang="ja-JP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43" y="3025592"/>
                <a:ext cx="989245" cy="369332"/>
              </a:xfrm>
              <a:prstGeom prst="rect">
                <a:avLst/>
              </a:prstGeom>
              <a:blipFill>
                <a:blip r:embed="rId9"/>
                <a:stretch>
                  <a:fillRect l="-3704" r="-6173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 bwMode="auto">
          <a:xfrm>
            <a:off x="6422796" y="3817952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 flipH="1">
            <a:off x="6401112" y="3562446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6156176" y="3574566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574566"/>
                <a:ext cx="214995" cy="369332"/>
              </a:xfrm>
              <a:prstGeom prst="rect">
                <a:avLst/>
              </a:prstGeom>
              <a:blipFill>
                <a:blip r:embed="rId10"/>
                <a:stretch>
                  <a:fillRect l="-20000" r="-17143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6805277" y="3353378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277" y="3353378"/>
                <a:ext cx="214995" cy="369332"/>
              </a:xfrm>
              <a:prstGeom prst="rect">
                <a:avLst/>
              </a:prstGeom>
              <a:blipFill>
                <a:blip r:embed="rId11"/>
                <a:stretch>
                  <a:fillRect l="-16667" r="-16667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/>
          <p:cNvSpPr txBox="1"/>
          <p:nvPr/>
        </p:nvSpPr>
        <p:spPr>
          <a:xfrm>
            <a:off x="6892672" y="3541720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作用・反作用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020272" y="2132856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Newton </a:t>
            </a:r>
            <a:r>
              <a:rPr lang="ja-JP" altLang="en-US" sz="1600" dirty="0">
                <a:solidFill>
                  <a:srgbClr val="FF0000"/>
                </a:solidFill>
              </a:rPr>
              <a:t>の仮説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7301138" y="2412625"/>
                <a:ext cx="1015278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138" y="2412625"/>
                <a:ext cx="1015278" cy="5843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テキスト ボックス 57"/>
          <p:cNvSpPr txBox="1"/>
          <p:nvPr/>
        </p:nvSpPr>
        <p:spPr>
          <a:xfrm>
            <a:off x="611560" y="5693186"/>
            <a:ext cx="51045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dirty="0">
                <a:solidFill>
                  <a:schemeClr val="tx1"/>
                </a:solidFill>
              </a:rPr>
              <a:t>cf.) </a:t>
            </a:r>
            <a:r>
              <a:rPr lang="ja-JP" altLang="en-US" sz="2000" dirty="0">
                <a:solidFill>
                  <a:schemeClr val="tx1"/>
                </a:solidFill>
              </a:rPr>
              <a:t>固体 → ひずみに応じた復元力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51800" y="5373216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Hook </a:t>
            </a:r>
            <a:r>
              <a:rPr lang="ja-JP" altLang="en-US" sz="1600" dirty="0">
                <a:solidFill>
                  <a:srgbClr val="FF0000"/>
                </a:solidFill>
              </a:rPr>
              <a:t>の法則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8C41524-D4CB-474F-8472-8FAAA12FB45F}"/>
              </a:ext>
            </a:extLst>
          </p:cNvPr>
          <p:cNvCxnSpPr/>
          <p:nvPr/>
        </p:nvCxnSpPr>
        <p:spPr bwMode="auto">
          <a:xfrm>
            <a:off x="927118" y="4552082"/>
            <a:ext cx="0" cy="432048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610D906C-9F12-4251-A5F0-23A5F7D2042C}"/>
              </a:ext>
            </a:extLst>
          </p:cNvPr>
          <p:cNvCxnSpPr/>
          <p:nvPr/>
        </p:nvCxnSpPr>
        <p:spPr bwMode="auto">
          <a:xfrm flipH="1">
            <a:off x="827584" y="4552082"/>
            <a:ext cx="99534" cy="72008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62B1D246-D425-4A1F-B371-5945C1F6E9DF}"/>
              </a:ext>
            </a:extLst>
          </p:cNvPr>
          <p:cNvCxnSpPr/>
          <p:nvPr/>
        </p:nvCxnSpPr>
        <p:spPr bwMode="auto">
          <a:xfrm flipH="1">
            <a:off x="827584" y="4648820"/>
            <a:ext cx="99534" cy="72008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DBA4CCAD-291A-4A61-AEC7-C5BE585FA27B}"/>
              </a:ext>
            </a:extLst>
          </p:cNvPr>
          <p:cNvCxnSpPr/>
          <p:nvPr/>
        </p:nvCxnSpPr>
        <p:spPr bwMode="auto">
          <a:xfrm flipH="1">
            <a:off x="827584" y="4739831"/>
            <a:ext cx="99534" cy="72008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0BF24288-9DD8-443A-B061-1CB36C784795}"/>
              </a:ext>
            </a:extLst>
          </p:cNvPr>
          <p:cNvCxnSpPr/>
          <p:nvPr/>
        </p:nvCxnSpPr>
        <p:spPr bwMode="auto">
          <a:xfrm flipH="1">
            <a:off x="827584" y="4824644"/>
            <a:ext cx="99534" cy="72008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0A6171E-3EBD-4C05-B6CA-C0FB6E8ADD67}"/>
              </a:ext>
            </a:extLst>
          </p:cNvPr>
          <p:cNvCxnSpPr/>
          <p:nvPr/>
        </p:nvCxnSpPr>
        <p:spPr bwMode="auto">
          <a:xfrm flipH="1">
            <a:off x="827584" y="4917408"/>
            <a:ext cx="99534" cy="72008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2E3E737-E25D-4724-854F-3F9D648C5905}"/>
              </a:ext>
            </a:extLst>
          </p:cNvPr>
          <p:cNvSpPr/>
          <p:nvPr/>
        </p:nvSpPr>
        <p:spPr bwMode="auto">
          <a:xfrm>
            <a:off x="927118" y="4731879"/>
            <a:ext cx="1124602" cy="7200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F5EBE5B4-31FC-4B25-80B5-36FDD9ED6E96}"/>
              </a:ext>
            </a:extLst>
          </p:cNvPr>
          <p:cNvCxnSpPr/>
          <p:nvPr/>
        </p:nvCxnSpPr>
        <p:spPr bwMode="auto">
          <a:xfrm>
            <a:off x="2051720" y="4408066"/>
            <a:ext cx="0" cy="240754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フリーフォーム 13">
            <a:extLst>
              <a:ext uri="{FF2B5EF4-FFF2-40B4-BE49-F238E27FC236}">
                <a16:creationId xmlns:a16="http://schemas.microsoft.com/office/drawing/2014/main" id="{300F92C7-0FE6-43B8-B501-9A945BA51AB2}"/>
              </a:ext>
            </a:extLst>
          </p:cNvPr>
          <p:cNvSpPr/>
          <p:nvPr/>
        </p:nvSpPr>
        <p:spPr bwMode="auto">
          <a:xfrm>
            <a:off x="927422" y="4725943"/>
            <a:ext cx="1125109" cy="287233"/>
          </a:xfrm>
          <a:custGeom>
            <a:avLst/>
            <a:gdLst>
              <a:gd name="connsiteX0" fmla="*/ 0 w 1158631"/>
              <a:gd name="connsiteY0" fmla="*/ 8937 h 288128"/>
              <a:gd name="connsiteX1" fmla="*/ 226612 w 1158631"/>
              <a:gd name="connsiteY1" fmla="*/ 986 h 288128"/>
              <a:gd name="connsiteX2" fmla="*/ 500932 w 1158631"/>
              <a:gd name="connsiteY2" fmla="*/ 28816 h 288128"/>
              <a:gd name="connsiteX3" fmla="*/ 866692 w 1158631"/>
              <a:gd name="connsiteY3" fmla="*/ 116280 h 288128"/>
              <a:gd name="connsiteX4" fmla="*/ 1117158 w 1158631"/>
              <a:gd name="connsiteY4" fmla="*/ 211696 h 288128"/>
              <a:gd name="connsiteX5" fmla="*/ 1125109 w 1158631"/>
              <a:gd name="connsiteY5" fmla="*/ 287233 h 288128"/>
              <a:gd name="connsiteX6" fmla="*/ 787179 w 1158631"/>
              <a:gd name="connsiteY6" fmla="*/ 160012 h 288128"/>
              <a:gd name="connsiteX7" fmla="*/ 520810 w 1158631"/>
              <a:gd name="connsiteY7" fmla="*/ 108329 h 288128"/>
              <a:gd name="connsiteX8" fmla="*/ 254441 w 1158631"/>
              <a:gd name="connsiteY8" fmla="*/ 76523 h 288128"/>
              <a:gd name="connsiteX9" fmla="*/ 0 w 1158631"/>
              <a:gd name="connsiteY9" fmla="*/ 72548 h 288128"/>
              <a:gd name="connsiteX0" fmla="*/ 0 w 1157453"/>
              <a:gd name="connsiteY0" fmla="*/ 8937 h 287672"/>
              <a:gd name="connsiteX1" fmla="*/ 226612 w 1157453"/>
              <a:gd name="connsiteY1" fmla="*/ 986 h 287672"/>
              <a:gd name="connsiteX2" fmla="*/ 500932 w 1157453"/>
              <a:gd name="connsiteY2" fmla="*/ 28816 h 287672"/>
              <a:gd name="connsiteX3" fmla="*/ 866692 w 1157453"/>
              <a:gd name="connsiteY3" fmla="*/ 116280 h 287672"/>
              <a:gd name="connsiteX4" fmla="*/ 1117158 w 1157453"/>
              <a:gd name="connsiteY4" fmla="*/ 211696 h 287672"/>
              <a:gd name="connsiteX5" fmla="*/ 1125109 w 1157453"/>
              <a:gd name="connsiteY5" fmla="*/ 287233 h 287672"/>
              <a:gd name="connsiteX6" fmla="*/ 804112 w 1157453"/>
              <a:gd name="connsiteY6" fmla="*/ 176945 h 287672"/>
              <a:gd name="connsiteX7" fmla="*/ 520810 w 1157453"/>
              <a:gd name="connsiteY7" fmla="*/ 108329 h 287672"/>
              <a:gd name="connsiteX8" fmla="*/ 254441 w 1157453"/>
              <a:gd name="connsiteY8" fmla="*/ 76523 h 287672"/>
              <a:gd name="connsiteX9" fmla="*/ 0 w 1157453"/>
              <a:gd name="connsiteY9" fmla="*/ 72548 h 287672"/>
              <a:gd name="connsiteX0" fmla="*/ 0 w 1157453"/>
              <a:gd name="connsiteY0" fmla="*/ 8937 h 287672"/>
              <a:gd name="connsiteX1" fmla="*/ 226612 w 1157453"/>
              <a:gd name="connsiteY1" fmla="*/ 986 h 287672"/>
              <a:gd name="connsiteX2" fmla="*/ 500932 w 1157453"/>
              <a:gd name="connsiteY2" fmla="*/ 28816 h 287672"/>
              <a:gd name="connsiteX3" fmla="*/ 866692 w 1157453"/>
              <a:gd name="connsiteY3" fmla="*/ 116280 h 287672"/>
              <a:gd name="connsiteX4" fmla="*/ 1117158 w 1157453"/>
              <a:gd name="connsiteY4" fmla="*/ 211696 h 287672"/>
              <a:gd name="connsiteX5" fmla="*/ 1125109 w 1157453"/>
              <a:gd name="connsiteY5" fmla="*/ 287233 h 287672"/>
              <a:gd name="connsiteX6" fmla="*/ 804112 w 1157453"/>
              <a:gd name="connsiteY6" fmla="*/ 176945 h 287672"/>
              <a:gd name="connsiteX7" fmla="*/ 520810 w 1157453"/>
              <a:gd name="connsiteY7" fmla="*/ 108329 h 287672"/>
              <a:gd name="connsiteX8" fmla="*/ 254441 w 1157453"/>
              <a:gd name="connsiteY8" fmla="*/ 76523 h 287672"/>
              <a:gd name="connsiteX9" fmla="*/ 0 w 1157453"/>
              <a:gd name="connsiteY9" fmla="*/ 72548 h 287672"/>
              <a:gd name="connsiteX0" fmla="*/ 0 w 1146959"/>
              <a:gd name="connsiteY0" fmla="*/ 8937 h 287792"/>
              <a:gd name="connsiteX1" fmla="*/ 226612 w 1146959"/>
              <a:gd name="connsiteY1" fmla="*/ 986 h 287792"/>
              <a:gd name="connsiteX2" fmla="*/ 500932 w 1146959"/>
              <a:gd name="connsiteY2" fmla="*/ 28816 h 287792"/>
              <a:gd name="connsiteX3" fmla="*/ 866692 w 1146959"/>
              <a:gd name="connsiteY3" fmla="*/ 116280 h 287792"/>
              <a:gd name="connsiteX4" fmla="*/ 1117158 w 1146959"/>
              <a:gd name="connsiteY4" fmla="*/ 211696 h 287792"/>
              <a:gd name="connsiteX5" fmla="*/ 1125109 w 1146959"/>
              <a:gd name="connsiteY5" fmla="*/ 287233 h 287792"/>
              <a:gd name="connsiteX6" fmla="*/ 804112 w 1146959"/>
              <a:gd name="connsiteY6" fmla="*/ 176945 h 287792"/>
              <a:gd name="connsiteX7" fmla="*/ 520810 w 1146959"/>
              <a:gd name="connsiteY7" fmla="*/ 108329 h 287792"/>
              <a:gd name="connsiteX8" fmla="*/ 254441 w 1146959"/>
              <a:gd name="connsiteY8" fmla="*/ 76523 h 287792"/>
              <a:gd name="connsiteX9" fmla="*/ 0 w 1146959"/>
              <a:gd name="connsiteY9" fmla="*/ 72548 h 287792"/>
              <a:gd name="connsiteX0" fmla="*/ 0 w 1146959"/>
              <a:gd name="connsiteY0" fmla="*/ 8937 h 287792"/>
              <a:gd name="connsiteX1" fmla="*/ 226612 w 1146959"/>
              <a:gd name="connsiteY1" fmla="*/ 986 h 287792"/>
              <a:gd name="connsiteX2" fmla="*/ 500932 w 1146959"/>
              <a:gd name="connsiteY2" fmla="*/ 28816 h 287792"/>
              <a:gd name="connsiteX3" fmla="*/ 866692 w 1146959"/>
              <a:gd name="connsiteY3" fmla="*/ 116280 h 287792"/>
              <a:gd name="connsiteX4" fmla="*/ 1117158 w 1146959"/>
              <a:gd name="connsiteY4" fmla="*/ 211696 h 287792"/>
              <a:gd name="connsiteX5" fmla="*/ 1125109 w 1146959"/>
              <a:gd name="connsiteY5" fmla="*/ 287233 h 287792"/>
              <a:gd name="connsiteX6" fmla="*/ 804112 w 1146959"/>
              <a:gd name="connsiteY6" fmla="*/ 176945 h 287792"/>
              <a:gd name="connsiteX7" fmla="*/ 520810 w 1146959"/>
              <a:gd name="connsiteY7" fmla="*/ 108329 h 287792"/>
              <a:gd name="connsiteX8" fmla="*/ 254441 w 1146959"/>
              <a:gd name="connsiteY8" fmla="*/ 76523 h 287792"/>
              <a:gd name="connsiteX9" fmla="*/ 0 w 1146959"/>
              <a:gd name="connsiteY9" fmla="*/ 72548 h 287792"/>
              <a:gd name="connsiteX0" fmla="*/ 0 w 1125109"/>
              <a:gd name="connsiteY0" fmla="*/ 8937 h 287233"/>
              <a:gd name="connsiteX1" fmla="*/ 226612 w 1125109"/>
              <a:gd name="connsiteY1" fmla="*/ 986 h 287233"/>
              <a:gd name="connsiteX2" fmla="*/ 500932 w 1125109"/>
              <a:gd name="connsiteY2" fmla="*/ 28816 h 287233"/>
              <a:gd name="connsiteX3" fmla="*/ 866692 w 1125109"/>
              <a:gd name="connsiteY3" fmla="*/ 116280 h 287233"/>
              <a:gd name="connsiteX4" fmla="*/ 1117158 w 1125109"/>
              <a:gd name="connsiteY4" fmla="*/ 211696 h 287233"/>
              <a:gd name="connsiteX5" fmla="*/ 1125109 w 1125109"/>
              <a:gd name="connsiteY5" fmla="*/ 287233 h 287233"/>
              <a:gd name="connsiteX6" fmla="*/ 804112 w 1125109"/>
              <a:gd name="connsiteY6" fmla="*/ 176945 h 287233"/>
              <a:gd name="connsiteX7" fmla="*/ 520810 w 1125109"/>
              <a:gd name="connsiteY7" fmla="*/ 108329 h 287233"/>
              <a:gd name="connsiteX8" fmla="*/ 254441 w 1125109"/>
              <a:gd name="connsiteY8" fmla="*/ 76523 h 287233"/>
              <a:gd name="connsiteX9" fmla="*/ 0 w 1125109"/>
              <a:gd name="connsiteY9" fmla="*/ 72548 h 287233"/>
              <a:gd name="connsiteX0" fmla="*/ 0 w 1125109"/>
              <a:gd name="connsiteY0" fmla="*/ 8937 h 287233"/>
              <a:gd name="connsiteX1" fmla="*/ 226612 w 1125109"/>
              <a:gd name="connsiteY1" fmla="*/ 986 h 287233"/>
              <a:gd name="connsiteX2" fmla="*/ 500932 w 1125109"/>
              <a:gd name="connsiteY2" fmla="*/ 28816 h 287233"/>
              <a:gd name="connsiteX3" fmla="*/ 866692 w 1125109"/>
              <a:gd name="connsiteY3" fmla="*/ 116280 h 287233"/>
              <a:gd name="connsiteX4" fmla="*/ 1117158 w 1125109"/>
              <a:gd name="connsiteY4" fmla="*/ 211696 h 287233"/>
              <a:gd name="connsiteX5" fmla="*/ 1125109 w 1125109"/>
              <a:gd name="connsiteY5" fmla="*/ 287233 h 287233"/>
              <a:gd name="connsiteX6" fmla="*/ 804112 w 1125109"/>
              <a:gd name="connsiteY6" fmla="*/ 176945 h 287233"/>
              <a:gd name="connsiteX7" fmla="*/ 520810 w 1125109"/>
              <a:gd name="connsiteY7" fmla="*/ 108329 h 287233"/>
              <a:gd name="connsiteX8" fmla="*/ 254441 w 1125109"/>
              <a:gd name="connsiteY8" fmla="*/ 76523 h 287233"/>
              <a:gd name="connsiteX9" fmla="*/ 0 w 1125109"/>
              <a:gd name="connsiteY9" fmla="*/ 72548 h 28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25109" h="287233">
                <a:moveTo>
                  <a:pt x="0" y="8937"/>
                </a:moveTo>
                <a:cubicBezTo>
                  <a:pt x="71561" y="3305"/>
                  <a:pt x="143123" y="-2327"/>
                  <a:pt x="226612" y="986"/>
                </a:cubicBezTo>
                <a:cubicBezTo>
                  <a:pt x="310101" y="4299"/>
                  <a:pt x="394252" y="9600"/>
                  <a:pt x="500932" y="28816"/>
                </a:cubicBezTo>
                <a:cubicBezTo>
                  <a:pt x="607612" y="48032"/>
                  <a:pt x="763988" y="85800"/>
                  <a:pt x="866692" y="116280"/>
                </a:cubicBezTo>
                <a:cubicBezTo>
                  <a:pt x="969396" y="146760"/>
                  <a:pt x="1074089" y="183204"/>
                  <a:pt x="1117158" y="211696"/>
                </a:cubicBezTo>
                <a:cubicBezTo>
                  <a:pt x="1120011" y="252888"/>
                  <a:pt x="1122249" y="223175"/>
                  <a:pt x="1125109" y="287233"/>
                </a:cubicBezTo>
                <a:cubicBezTo>
                  <a:pt x="1053885" y="266624"/>
                  <a:pt x="904829" y="206762"/>
                  <a:pt x="804112" y="176945"/>
                </a:cubicBezTo>
                <a:cubicBezTo>
                  <a:pt x="703396" y="147128"/>
                  <a:pt x="612422" y="125066"/>
                  <a:pt x="520810" y="108329"/>
                </a:cubicBezTo>
                <a:cubicBezTo>
                  <a:pt x="429198" y="91592"/>
                  <a:pt x="341243" y="82486"/>
                  <a:pt x="254441" y="76523"/>
                </a:cubicBezTo>
                <a:cubicBezTo>
                  <a:pt x="167639" y="70560"/>
                  <a:pt x="83819" y="71554"/>
                  <a:pt x="0" y="7254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2A583A-CFBE-4F0E-B006-6CE06CB9D8F8}"/>
              </a:ext>
            </a:extLst>
          </p:cNvPr>
          <p:cNvSpPr txBox="1"/>
          <p:nvPr/>
        </p:nvSpPr>
        <p:spPr>
          <a:xfrm>
            <a:off x="4932041" y="4841865"/>
            <a:ext cx="360039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chemeClr val="tx1"/>
                </a:solidFill>
              </a:rPr>
              <a:t>面に垂直な</a:t>
            </a:r>
            <a:r>
              <a:rPr lang="ja-JP" altLang="en-US" sz="1600" dirty="0">
                <a:solidFill>
                  <a:srgbClr val="FF0000"/>
                </a:solidFill>
              </a:rPr>
              <a:t>直応力</a:t>
            </a:r>
            <a:r>
              <a:rPr lang="ja-JP" altLang="en-US" sz="1600" dirty="0">
                <a:solidFill>
                  <a:schemeClr val="tx1"/>
                </a:solidFill>
              </a:rPr>
              <a:t>と面に平行な</a:t>
            </a:r>
            <a:r>
              <a:rPr lang="ja-JP" altLang="en-US" sz="1600" dirty="0">
                <a:solidFill>
                  <a:srgbClr val="FF0000"/>
                </a:solidFill>
                <a:latin typeface="Cambria Math" panose="02040503050406030204" pitchFamily="18" charset="0"/>
              </a:rPr>
              <a:t>せん断応力</a:t>
            </a:r>
            <a:r>
              <a:rPr lang="ja-JP" altLang="en-US" sz="1600" dirty="0">
                <a:solidFill>
                  <a:schemeClr val="tx1"/>
                </a:solidFill>
                <a:latin typeface="Cambria Math" panose="02040503050406030204" pitchFamily="18" charset="0"/>
              </a:rPr>
              <a:t>を考えるのは、「材料力学」と同じ。材料力学では、これをもとに構造物の変形などを分析するが、流れの科学では、流れの流速や圧力が分析対象となる。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6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75546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775546"/>
            <a:ext cx="51045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流体内で相対運動 → 摩擦力　 （せん断応力）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923928" y="3439842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923928" y="3438781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355976" y="3439842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860032" y="1567634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847896" y="1537971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92280" y="3214526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214526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590466" y="1351610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66" y="1351610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631762" y="3492105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762" y="3492105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860032" y="2287714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860032" y="2575746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870874" y="2863778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860032" y="3151810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860032" y="1999682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860032" y="171165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380183" y="1279602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83" y="1279602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/>
          <p:cNvCxnSpPr>
            <a:endCxn id="9" idx="0"/>
          </p:cNvCxnSpPr>
          <p:nvPr/>
        </p:nvCxnSpPr>
        <p:spPr bwMode="auto">
          <a:xfrm>
            <a:off x="4572000" y="3223818"/>
            <a:ext cx="275896" cy="213898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3948369" y="2916041"/>
                <a:ext cx="6956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69" y="2916041"/>
                <a:ext cx="695639" cy="307777"/>
              </a:xfrm>
              <a:prstGeom prst="rect">
                <a:avLst/>
              </a:prstGeom>
              <a:blipFill>
                <a:blip r:embed="rId7"/>
                <a:stretch>
                  <a:fillRect l="-4386" r="-7018" b="-78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32"/>
          <p:cNvSpPr txBox="1"/>
          <p:nvPr/>
        </p:nvSpPr>
        <p:spPr>
          <a:xfrm>
            <a:off x="3563888" y="2597232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non-slip </a:t>
            </a:r>
            <a:r>
              <a:rPr lang="ja-JP" altLang="en-US" sz="1600" dirty="0">
                <a:solidFill>
                  <a:srgbClr val="FF0000"/>
                </a:solidFill>
              </a:rPr>
              <a:t>条件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5716900" y="2968040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717509" y="3008066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 flipV="1">
            <a:off x="5945060" y="2597232"/>
            <a:ext cx="342996" cy="353010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5940152" y="3007794"/>
            <a:ext cx="361334" cy="216024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正方形/長方形 42"/>
          <p:cNvSpPr/>
          <p:nvPr/>
        </p:nvSpPr>
        <p:spPr bwMode="auto">
          <a:xfrm>
            <a:off x="6300192" y="2647754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300192" y="3079802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6444208" y="259715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444208" y="3202060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483183" y="3097872"/>
                <a:ext cx="2610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183" y="3097872"/>
                <a:ext cx="261097" cy="369332"/>
              </a:xfrm>
              <a:prstGeom prst="rect">
                <a:avLst/>
              </a:prstGeom>
              <a:blipFill>
                <a:blip r:embed="rId8"/>
                <a:stretch>
                  <a:fillRect l="-16667" r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6175043" y="2233504"/>
                <a:ext cx="9892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kumimoji="1" lang="ja-JP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43" y="2233504"/>
                <a:ext cx="989245" cy="369332"/>
              </a:xfrm>
              <a:prstGeom prst="rect">
                <a:avLst/>
              </a:prstGeom>
              <a:blipFill>
                <a:blip r:embed="rId9"/>
                <a:stretch>
                  <a:fillRect l="-3704" r="-6173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 bwMode="auto">
          <a:xfrm>
            <a:off x="6422796" y="3025864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 flipH="1">
            <a:off x="6401112" y="277035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6156176" y="2782478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782478"/>
                <a:ext cx="214995" cy="369332"/>
              </a:xfrm>
              <a:prstGeom prst="rect">
                <a:avLst/>
              </a:prstGeom>
              <a:blipFill>
                <a:blip r:embed="rId10"/>
                <a:stretch>
                  <a:fillRect l="-20000" r="-17143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6805277" y="2561290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277" y="2561290"/>
                <a:ext cx="214995" cy="369332"/>
              </a:xfrm>
              <a:prstGeom prst="rect">
                <a:avLst/>
              </a:prstGeom>
              <a:blipFill>
                <a:blip r:embed="rId11"/>
                <a:stretch>
                  <a:fillRect l="-16667" r="-16667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/>
          <p:cNvSpPr txBox="1"/>
          <p:nvPr/>
        </p:nvSpPr>
        <p:spPr>
          <a:xfrm>
            <a:off x="6892672" y="2749632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作用・反作用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6779979" y="764704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979" y="764704"/>
                <a:ext cx="214995" cy="369332"/>
              </a:xfrm>
              <a:prstGeom prst="rect">
                <a:avLst/>
              </a:prstGeom>
              <a:blipFill>
                <a:blip r:embed="rId12"/>
                <a:stretch>
                  <a:fillRect l="-17143" r="-20000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テキスト ボックス 55"/>
          <p:cNvSpPr txBox="1"/>
          <p:nvPr/>
        </p:nvSpPr>
        <p:spPr>
          <a:xfrm>
            <a:off x="6660232" y="1279602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Newton </a:t>
            </a:r>
            <a:r>
              <a:rPr lang="ja-JP" altLang="en-US" sz="1600" dirty="0">
                <a:solidFill>
                  <a:srgbClr val="FF0000"/>
                </a:solidFill>
              </a:rPr>
              <a:t>の仮説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6941098" y="1559371"/>
                <a:ext cx="1015278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098" y="1559371"/>
                <a:ext cx="1015278" cy="5843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テキスト ボックス 57"/>
          <p:cNvSpPr txBox="1"/>
          <p:nvPr/>
        </p:nvSpPr>
        <p:spPr>
          <a:xfrm>
            <a:off x="323528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粘性係数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1471677" y="3957995"/>
                <a:ext cx="2439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677" y="3957995"/>
                <a:ext cx="243913" cy="369332"/>
              </a:xfrm>
              <a:prstGeom prst="rect">
                <a:avLst/>
              </a:prstGeom>
              <a:blipFill>
                <a:blip r:embed="rId14"/>
                <a:stretch>
                  <a:fillRect l="-27500" r="-27500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611560" y="4365104"/>
                <a:ext cx="1642436" cy="616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365104"/>
                <a:ext cx="1642436" cy="616387"/>
              </a:xfrm>
              <a:prstGeom prst="rect">
                <a:avLst/>
              </a:prstGeom>
              <a:blipFill>
                <a:blip r:embed="rId15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/>
              <p:cNvSpPr txBox="1"/>
              <p:nvPr/>
            </p:nvSpPr>
            <p:spPr>
              <a:xfrm>
                <a:off x="700194" y="5013176"/>
                <a:ext cx="3817776" cy="624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𝑀𝐿</m:t>
                              </m:r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=[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テキスト ボックス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4" y="5013176"/>
                <a:ext cx="3817776" cy="62497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テキスト ボックス 71"/>
          <p:cNvSpPr txBox="1"/>
          <p:nvPr/>
        </p:nvSpPr>
        <p:spPr>
          <a:xfrm>
            <a:off x="1763688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（ミュー）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6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75546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775546"/>
            <a:ext cx="51045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流体内で相対運動 → 摩擦力　 （せん断応力）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923928" y="3439842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923928" y="3438781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355976" y="3439842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860032" y="1567634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847896" y="1537971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92280" y="3214526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214526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590466" y="1351610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66" y="1351610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631762" y="3492105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762" y="3492105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860032" y="2287714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860032" y="2575746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870874" y="2863778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860032" y="3151810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860032" y="1999682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860032" y="171165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380183" y="1279602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83" y="1279602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/>
          <p:cNvCxnSpPr>
            <a:endCxn id="9" idx="0"/>
          </p:cNvCxnSpPr>
          <p:nvPr/>
        </p:nvCxnSpPr>
        <p:spPr bwMode="auto">
          <a:xfrm>
            <a:off x="4572000" y="3223818"/>
            <a:ext cx="275896" cy="213898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3948369" y="2916041"/>
                <a:ext cx="6956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69" y="2916041"/>
                <a:ext cx="695639" cy="307777"/>
              </a:xfrm>
              <a:prstGeom prst="rect">
                <a:avLst/>
              </a:prstGeom>
              <a:blipFill>
                <a:blip r:embed="rId7"/>
                <a:stretch>
                  <a:fillRect l="-4386" r="-7018" b="-78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32"/>
          <p:cNvSpPr txBox="1"/>
          <p:nvPr/>
        </p:nvSpPr>
        <p:spPr>
          <a:xfrm>
            <a:off x="3563888" y="2597232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non-slip </a:t>
            </a:r>
            <a:r>
              <a:rPr lang="ja-JP" altLang="en-US" sz="1600" dirty="0">
                <a:solidFill>
                  <a:srgbClr val="FF0000"/>
                </a:solidFill>
              </a:rPr>
              <a:t>条件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5716900" y="2968040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717509" y="3008066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 flipV="1">
            <a:off x="5945060" y="2597232"/>
            <a:ext cx="342996" cy="353010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5940152" y="3007794"/>
            <a:ext cx="361334" cy="216024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正方形/長方形 42"/>
          <p:cNvSpPr/>
          <p:nvPr/>
        </p:nvSpPr>
        <p:spPr bwMode="auto">
          <a:xfrm>
            <a:off x="6300192" y="2647754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300192" y="3079802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6444208" y="259715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444208" y="3202060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483183" y="3097872"/>
                <a:ext cx="2610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183" y="3097872"/>
                <a:ext cx="261097" cy="369332"/>
              </a:xfrm>
              <a:prstGeom prst="rect">
                <a:avLst/>
              </a:prstGeom>
              <a:blipFill>
                <a:blip r:embed="rId8"/>
                <a:stretch>
                  <a:fillRect l="-16667" r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6175043" y="2233504"/>
                <a:ext cx="9892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kumimoji="1" lang="ja-JP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43" y="2233504"/>
                <a:ext cx="989245" cy="369332"/>
              </a:xfrm>
              <a:prstGeom prst="rect">
                <a:avLst/>
              </a:prstGeom>
              <a:blipFill>
                <a:blip r:embed="rId9"/>
                <a:stretch>
                  <a:fillRect l="-3704" r="-6173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 bwMode="auto">
          <a:xfrm>
            <a:off x="6422796" y="3025864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 flipH="1">
            <a:off x="6401112" y="277035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6156176" y="2782478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782478"/>
                <a:ext cx="214995" cy="369332"/>
              </a:xfrm>
              <a:prstGeom prst="rect">
                <a:avLst/>
              </a:prstGeom>
              <a:blipFill>
                <a:blip r:embed="rId10"/>
                <a:stretch>
                  <a:fillRect l="-20000" r="-17143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6805277" y="2561290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277" y="2561290"/>
                <a:ext cx="214995" cy="369332"/>
              </a:xfrm>
              <a:prstGeom prst="rect">
                <a:avLst/>
              </a:prstGeom>
              <a:blipFill>
                <a:blip r:embed="rId11"/>
                <a:stretch>
                  <a:fillRect l="-16667" r="-16667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/>
          <p:cNvSpPr txBox="1"/>
          <p:nvPr/>
        </p:nvSpPr>
        <p:spPr>
          <a:xfrm>
            <a:off x="6892672" y="2749632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作用・反作用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6779979" y="764704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979" y="764704"/>
                <a:ext cx="214995" cy="369332"/>
              </a:xfrm>
              <a:prstGeom prst="rect">
                <a:avLst/>
              </a:prstGeom>
              <a:blipFill>
                <a:blip r:embed="rId12"/>
                <a:stretch>
                  <a:fillRect l="-17143" r="-20000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テキスト ボックス 55"/>
          <p:cNvSpPr txBox="1"/>
          <p:nvPr/>
        </p:nvSpPr>
        <p:spPr>
          <a:xfrm>
            <a:off x="6660232" y="1279602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Newton </a:t>
            </a:r>
            <a:r>
              <a:rPr lang="ja-JP" altLang="en-US" sz="1600" dirty="0">
                <a:solidFill>
                  <a:srgbClr val="FF0000"/>
                </a:solidFill>
              </a:rPr>
              <a:t>の仮説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6941098" y="1559371"/>
                <a:ext cx="1015278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098" y="1559371"/>
                <a:ext cx="1015278" cy="5843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テキスト ボックス 57"/>
          <p:cNvSpPr txBox="1"/>
          <p:nvPr/>
        </p:nvSpPr>
        <p:spPr>
          <a:xfrm>
            <a:off x="323528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粘性係数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1471677" y="3957995"/>
                <a:ext cx="2439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677" y="3957995"/>
                <a:ext cx="243913" cy="369332"/>
              </a:xfrm>
              <a:prstGeom prst="rect">
                <a:avLst/>
              </a:prstGeom>
              <a:blipFill>
                <a:blip r:embed="rId14"/>
                <a:stretch>
                  <a:fillRect l="-27500" r="-27500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611560" y="4365104"/>
                <a:ext cx="1642436" cy="616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365104"/>
                <a:ext cx="1642436" cy="616387"/>
              </a:xfrm>
              <a:prstGeom prst="rect">
                <a:avLst/>
              </a:prstGeom>
              <a:blipFill>
                <a:blip r:embed="rId15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/>
              <p:cNvSpPr txBox="1"/>
              <p:nvPr/>
            </p:nvSpPr>
            <p:spPr>
              <a:xfrm>
                <a:off x="700194" y="5013176"/>
                <a:ext cx="3817776" cy="624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𝑀𝐿</m:t>
                              </m:r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=[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テキスト ボックス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4" y="5013176"/>
                <a:ext cx="3817776" cy="62497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テキスト ボックス 71"/>
          <p:cNvSpPr txBox="1"/>
          <p:nvPr/>
        </p:nvSpPr>
        <p:spPr>
          <a:xfrm>
            <a:off x="1763688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（ミュー）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554022" y="3964994"/>
            <a:ext cx="145813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動粘性係数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>
              <a:xfrm>
                <a:off x="5994722" y="3957995"/>
                <a:ext cx="2334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722" y="3957995"/>
                <a:ext cx="233462" cy="369332"/>
              </a:xfrm>
              <a:prstGeom prst="rect">
                <a:avLst/>
              </a:prstGeom>
              <a:blipFill>
                <a:blip r:embed="rId17"/>
                <a:stretch>
                  <a:fillRect l="-15385" r="-12821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>
              <a:xfrm>
                <a:off x="4860032" y="4844749"/>
                <a:ext cx="2779672" cy="594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=[</m:t>
                      </m:r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844749"/>
                <a:ext cx="2779672" cy="59497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テキスト ボックス 77"/>
          <p:cNvSpPr txBox="1"/>
          <p:nvPr/>
        </p:nvSpPr>
        <p:spPr>
          <a:xfrm>
            <a:off x="6300192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（ニュー）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7524328" y="3861048"/>
                <a:ext cx="684225" cy="577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684225" cy="57708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テキスト ボックス 80"/>
          <p:cNvSpPr txBox="1"/>
          <p:nvPr/>
        </p:nvSpPr>
        <p:spPr>
          <a:xfrm>
            <a:off x="7324720" y="4437112"/>
            <a:ext cx="18192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質量（慣性）に対する粘性の大きさ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991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75546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775546"/>
            <a:ext cx="51045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流体内で相対運動 → 摩擦力　 （せん断応力）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923928" y="3439842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923928" y="3438781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355976" y="3439842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860032" y="1567634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847896" y="1537971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92280" y="3214526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214526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590466" y="1351610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66" y="1351610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631762" y="3492105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762" y="3492105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860032" y="2287714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860032" y="2575746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870874" y="2863778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860032" y="3151810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860032" y="1999682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860032" y="171165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380183" y="1279602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83" y="1279602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/>
          <p:cNvCxnSpPr>
            <a:endCxn id="9" idx="0"/>
          </p:cNvCxnSpPr>
          <p:nvPr/>
        </p:nvCxnSpPr>
        <p:spPr bwMode="auto">
          <a:xfrm>
            <a:off x="4572000" y="3223818"/>
            <a:ext cx="275896" cy="213898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3948369" y="2916041"/>
                <a:ext cx="6956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69" y="2916041"/>
                <a:ext cx="695639" cy="307777"/>
              </a:xfrm>
              <a:prstGeom prst="rect">
                <a:avLst/>
              </a:prstGeom>
              <a:blipFill>
                <a:blip r:embed="rId7"/>
                <a:stretch>
                  <a:fillRect l="-4386" r="-7018" b="-78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32"/>
          <p:cNvSpPr txBox="1"/>
          <p:nvPr/>
        </p:nvSpPr>
        <p:spPr>
          <a:xfrm>
            <a:off x="3563888" y="2597232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non-slip </a:t>
            </a:r>
            <a:r>
              <a:rPr lang="ja-JP" altLang="en-US" sz="1600" dirty="0">
                <a:solidFill>
                  <a:srgbClr val="FF0000"/>
                </a:solidFill>
              </a:rPr>
              <a:t>条件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5716900" y="2968040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717509" y="3008066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 flipV="1">
            <a:off x="5945060" y="2597232"/>
            <a:ext cx="342996" cy="353010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5940152" y="3007794"/>
            <a:ext cx="361334" cy="216024"/>
          </a:xfrm>
          <a:prstGeom prst="line">
            <a:avLst/>
          </a:prstGeom>
          <a:solidFill>
            <a:srgbClr val="3399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正方形/長方形 42"/>
          <p:cNvSpPr/>
          <p:nvPr/>
        </p:nvSpPr>
        <p:spPr bwMode="auto">
          <a:xfrm>
            <a:off x="6300192" y="2647754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300192" y="3079802"/>
            <a:ext cx="576064" cy="72008"/>
          </a:xfrm>
          <a:prstGeom prst="rect">
            <a:avLst/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6444208" y="259715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444208" y="3202060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483183" y="3097872"/>
                <a:ext cx="2610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183" y="3097872"/>
                <a:ext cx="261097" cy="369332"/>
              </a:xfrm>
              <a:prstGeom prst="rect">
                <a:avLst/>
              </a:prstGeom>
              <a:blipFill>
                <a:blip r:embed="rId8"/>
                <a:stretch>
                  <a:fillRect l="-16667" r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6175043" y="2233504"/>
                <a:ext cx="9892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kumimoji="1" lang="ja-JP" alt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43" y="2233504"/>
                <a:ext cx="989245" cy="369332"/>
              </a:xfrm>
              <a:prstGeom prst="rect">
                <a:avLst/>
              </a:prstGeom>
              <a:blipFill>
                <a:blip r:embed="rId9"/>
                <a:stretch>
                  <a:fillRect l="-3704" r="-6173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 bwMode="auto">
          <a:xfrm>
            <a:off x="6422796" y="3025864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 flipH="1">
            <a:off x="6401112" y="2770358"/>
            <a:ext cx="360040" cy="7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6156176" y="2782478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782478"/>
                <a:ext cx="214995" cy="369332"/>
              </a:xfrm>
              <a:prstGeom prst="rect">
                <a:avLst/>
              </a:prstGeom>
              <a:blipFill>
                <a:blip r:embed="rId10"/>
                <a:stretch>
                  <a:fillRect l="-20000" r="-17143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6805277" y="2561290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277" y="2561290"/>
                <a:ext cx="214995" cy="369332"/>
              </a:xfrm>
              <a:prstGeom prst="rect">
                <a:avLst/>
              </a:prstGeom>
              <a:blipFill>
                <a:blip r:embed="rId11"/>
                <a:stretch>
                  <a:fillRect l="-16667" r="-16667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/>
          <p:cNvSpPr txBox="1"/>
          <p:nvPr/>
        </p:nvSpPr>
        <p:spPr>
          <a:xfrm>
            <a:off x="6892672" y="2749632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作用・反作用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6779979" y="764704"/>
                <a:ext cx="2149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979" y="764704"/>
                <a:ext cx="214995" cy="369332"/>
              </a:xfrm>
              <a:prstGeom prst="rect">
                <a:avLst/>
              </a:prstGeom>
              <a:blipFill>
                <a:blip r:embed="rId12"/>
                <a:stretch>
                  <a:fillRect l="-17143" r="-20000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テキスト ボックス 55"/>
          <p:cNvSpPr txBox="1"/>
          <p:nvPr/>
        </p:nvSpPr>
        <p:spPr>
          <a:xfrm>
            <a:off x="6660232" y="1279602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Newton </a:t>
            </a:r>
            <a:r>
              <a:rPr lang="ja-JP" altLang="en-US" sz="1600" dirty="0">
                <a:solidFill>
                  <a:srgbClr val="FF0000"/>
                </a:solidFill>
              </a:rPr>
              <a:t>の仮説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6941098" y="1559371"/>
                <a:ext cx="1015278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098" y="1559371"/>
                <a:ext cx="1015278" cy="5843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テキスト ボックス 57"/>
          <p:cNvSpPr txBox="1"/>
          <p:nvPr/>
        </p:nvSpPr>
        <p:spPr>
          <a:xfrm>
            <a:off x="323528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粘性係数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1471677" y="3957995"/>
                <a:ext cx="2439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677" y="3957995"/>
                <a:ext cx="243913" cy="369332"/>
              </a:xfrm>
              <a:prstGeom prst="rect">
                <a:avLst/>
              </a:prstGeom>
              <a:blipFill>
                <a:blip r:embed="rId14"/>
                <a:stretch>
                  <a:fillRect l="-27500" r="-27500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611560" y="4365104"/>
                <a:ext cx="1642436" cy="616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365104"/>
                <a:ext cx="1642436" cy="616387"/>
              </a:xfrm>
              <a:prstGeom prst="rect">
                <a:avLst/>
              </a:prstGeom>
              <a:blipFill>
                <a:blip r:embed="rId15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/>
              <p:cNvSpPr txBox="1"/>
              <p:nvPr/>
            </p:nvSpPr>
            <p:spPr>
              <a:xfrm>
                <a:off x="700194" y="5013176"/>
                <a:ext cx="3817776" cy="624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𝑀𝐿</m:t>
                              </m:r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=[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テキスト ボックス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4" y="5013176"/>
                <a:ext cx="3817776" cy="62497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テキスト ボックス 71"/>
          <p:cNvSpPr txBox="1"/>
          <p:nvPr/>
        </p:nvSpPr>
        <p:spPr>
          <a:xfrm>
            <a:off x="1763688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（ミュー）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95536" y="5733256"/>
            <a:ext cx="40324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dirty="0">
                <a:solidFill>
                  <a:schemeClr val="tx1"/>
                </a:solidFill>
              </a:rPr>
              <a:t>CGS</a:t>
            </a:r>
            <a:r>
              <a:rPr lang="ja-JP" altLang="en-US" sz="2000" dirty="0">
                <a:solidFill>
                  <a:schemeClr val="tx1"/>
                </a:solidFill>
              </a:rPr>
              <a:t>単位系では、ポアズ（</a:t>
            </a:r>
            <a:r>
              <a:rPr lang="en-US" altLang="ja-JP" sz="2000" dirty="0">
                <a:solidFill>
                  <a:schemeClr val="tx1"/>
                </a:solidFill>
              </a:rPr>
              <a:t>g/(cm s)</a:t>
            </a:r>
            <a:r>
              <a:rPr lang="ja-JP" altLang="en-US" sz="2000" dirty="0">
                <a:solidFill>
                  <a:schemeClr val="tx1"/>
                </a:solidFill>
              </a:rPr>
              <a:t>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554022" y="3964994"/>
            <a:ext cx="145813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動粘性係数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>
              <a:xfrm>
                <a:off x="5994722" y="3957995"/>
                <a:ext cx="2334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</m:oMath>
                  </m:oMathPara>
                </a14:m>
                <a:endParaRPr kumimoji="1" lang="en-US" altLang="ja-JP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722" y="3957995"/>
                <a:ext cx="233462" cy="369332"/>
              </a:xfrm>
              <a:prstGeom prst="rect">
                <a:avLst/>
              </a:prstGeom>
              <a:blipFill>
                <a:blip r:embed="rId17"/>
                <a:stretch>
                  <a:fillRect l="-15385" r="-12821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>
              <a:xfrm>
                <a:off x="4860032" y="4844749"/>
                <a:ext cx="2779672" cy="594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sSup>
                                <m:sSupPr>
                                  <m:ctrlP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kumimoji="1"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=[</m:t>
                      </m:r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844749"/>
                <a:ext cx="2779672" cy="59497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テキスト ボックス 77"/>
          <p:cNvSpPr txBox="1"/>
          <p:nvPr/>
        </p:nvSpPr>
        <p:spPr>
          <a:xfrm>
            <a:off x="6300192" y="3964994"/>
            <a:ext cx="12241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（ニュー）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626030" y="5733256"/>
            <a:ext cx="41224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dirty="0">
                <a:solidFill>
                  <a:schemeClr val="tx1"/>
                </a:solidFill>
              </a:rPr>
              <a:t>CGS</a:t>
            </a:r>
            <a:r>
              <a:rPr lang="ja-JP" altLang="en-US" sz="2000" dirty="0">
                <a:solidFill>
                  <a:schemeClr val="tx1"/>
                </a:solidFill>
              </a:rPr>
              <a:t>単位系では、ストークス（</a:t>
            </a:r>
            <a:r>
              <a:rPr lang="en-US" altLang="ja-JP" sz="2000" dirty="0">
                <a:solidFill>
                  <a:schemeClr val="tx1"/>
                </a:solidFill>
              </a:rPr>
              <a:t>cm</a:t>
            </a:r>
            <a:r>
              <a:rPr lang="en-US" altLang="ja-JP" sz="2000" baseline="30000" dirty="0">
                <a:solidFill>
                  <a:schemeClr val="tx1"/>
                </a:solidFill>
              </a:rPr>
              <a:t>2</a:t>
            </a:r>
            <a:r>
              <a:rPr lang="en-US" altLang="ja-JP" sz="2000" dirty="0">
                <a:solidFill>
                  <a:schemeClr val="tx1"/>
                </a:solidFill>
              </a:rPr>
              <a:t>/s</a:t>
            </a:r>
            <a:r>
              <a:rPr lang="ja-JP" altLang="en-US" sz="2000" dirty="0">
                <a:solidFill>
                  <a:schemeClr val="tx1"/>
                </a:solidFill>
              </a:rPr>
              <a:t>）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7524328" y="3861048"/>
                <a:ext cx="684225" cy="577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684225" cy="57708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テキスト ボックス 80"/>
          <p:cNvSpPr txBox="1"/>
          <p:nvPr/>
        </p:nvSpPr>
        <p:spPr>
          <a:xfrm>
            <a:off x="7324720" y="4437112"/>
            <a:ext cx="18192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質量（慣性）に対する粘性の大きさ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20475" y="6037914"/>
            <a:ext cx="82809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水          </a:t>
            </a:r>
            <a:r>
              <a:rPr lang="en-US" altLang="ja-JP" sz="2000" dirty="0">
                <a:solidFill>
                  <a:schemeClr val="tx1"/>
                </a:solidFill>
              </a:rPr>
              <a:t>10x10</a:t>
            </a:r>
            <a:r>
              <a:rPr lang="en-US" altLang="ja-JP" sz="2000" baseline="30000" dirty="0">
                <a:solidFill>
                  <a:schemeClr val="tx1"/>
                </a:solidFill>
              </a:rPr>
              <a:t>-3</a:t>
            </a:r>
            <a:r>
              <a:rPr lang="en-US" altLang="ja-JP" sz="2000" dirty="0">
                <a:solidFill>
                  <a:schemeClr val="tx1"/>
                </a:solidFill>
              </a:rPr>
              <a:t> g/(cm s)                                        0.01 cm</a:t>
            </a:r>
            <a:r>
              <a:rPr lang="en-US" altLang="ja-JP" sz="2000" baseline="30000" dirty="0">
                <a:solidFill>
                  <a:schemeClr val="tx1"/>
                </a:solidFill>
              </a:rPr>
              <a:t>2</a:t>
            </a:r>
            <a:r>
              <a:rPr lang="en-US" altLang="ja-JP" sz="2000" dirty="0">
                <a:solidFill>
                  <a:schemeClr val="tx1"/>
                </a:solidFill>
              </a:rPr>
              <a:t>/s </a:t>
            </a:r>
            <a:r>
              <a:rPr lang="en-US" altLang="ja-JP" sz="1200" dirty="0">
                <a:solidFill>
                  <a:schemeClr val="tx1"/>
                </a:solidFill>
              </a:rPr>
              <a:t> </a:t>
            </a:r>
            <a:r>
              <a:rPr lang="ja-JP" altLang="en-US" sz="1400" dirty="0">
                <a:solidFill>
                  <a:srgbClr val="FF0000"/>
                </a:solidFill>
              </a:rPr>
              <a:t>温度とともに減少</a:t>
            </a:r>
            <a:endParaRPr kumimoji="1" lang="en-US" altLang="ja-JP" sz="1400" baseline="30000" dirty="0">
              <a:solidFill>
                <a:srgbClr val="FF0000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20475" y="6366016"/>
            <a:ext cx="82809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空気      </a:t>
            </a:r>
            <a:r>
              <a:rPr lang="en-US" altLang="ja-JP" sz="2000" dirty="0">
                <a:solidFill>
                  <a:schemeClr val="tx1"/>
                </a:solidFill>
              </a:rPr>
              <a:t>180x10</a:t>
            </a:r>
            <a:r>
              <a:rPr lang="en-US" altLang="ja-JP" sz="2000" baseline="30000" dirty="0">
                <a:solidFill>
                  <a:schemeClr val="tx1"/>
                </a:solidFill>
              </a:rPr>
              <a:t>-6</a:t>
            </a:r>
            <a:r>
              <a:rPr lang="en-US" altLang="ja-JP" sz="2000" dirty="0">
                <a:solidFill>
                  <a:schemeClr val="tx1"/>
                </a:solidFill>
              </a:rPr>
              <a:t> g/(cm s)                                      0.15 cm</a:t>
            </a:r>
            <a:r>
              <a:rPr lang="en-US" altLang="ja-JP" sz="2000" baseline="30000" dirty="0">
                <a:solidFill>
                  <a:schemeClr val="tx1"/>
                </a:solidFill>
              </a:rPr>
              <a:t>2</a:t>
            </a:r>
            <a:r>
              <a:rPr lang="en-US" altLang="ja-JP" sz="2000" dirty="0">
                <a:solidFill>
                  <a:schemeClr val="tx1"/>
                </a:solidFill>
              </a:rPr>
              <a:t>/s </a:t>
            </a:r>
            <a:r>
              <a:rPr lang="en-US" altLang="ja-JP" sz="1200" dirty="0">
                <a:solidFill>
                  <a:schemeClr val="tx1"/>
                </a:solidFill>
              </a:rPr>
              <a:t> </a:t>
            </a:r>
            <a:r>
              <a:rPr lang="ja-JP" altLang="en-US" sz="1400" dirty="0">
                <a:solidFill>
                  <a:srgbClr val="FF0000"/>
                </a:solidFill>
              </a:rPr>
              <a:t>温度とともに増加</a:t>
            </a:r>
            <a:endParaRPr kumimoji="1" lang="en-US" altLang="ja-JP" sz="1400" baseline="30000" dirty="0">
              <a:solidFill>
                <a:srgbClr val="FF0000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-11573" y="6243486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20</a:t>
            </a:r>
            <a:r>
              <a:rPr lang="ja-JP" altLang="en-US" sz="1600" dirty="0">
                <a:solidFill>
                  <a:srgbClr val="FF0000"/>
                </a:solidFill>
              </a:rPr>
              <a:t>℃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4" name="フリーフォーム 3"/>
          <p:cNvSpPr/>
          <p:nvPr/>
        </p:nvSpPr>
        <p:spPr bwMode="auto">
          <a:xfrm>
            <a:off x="5369977" y="6251172"/>
            <a:ext cx="154366" cy="301604"/>
          </a:xfrm>
          <a:custGeom>
            <a:avLst/>
            <a:gdLst>
              <a:gd name="connsiteX0" fmla="*/ 141519 w 141519"/>
              <a:gd name="connsiteY0" fmla="*/ 0 h 282633"/>
              <a:gd name="connsiteX1" fmla="*/ 203 w 141519"/>
              <a:gd name="connsiteY1" fmla="*/ 124691 h 282633"/>
              <a:gd name="connsiteX2" fmla="*/ 116581 w 141519"/>
              <a:gd name="connsiteY2" fmla="*/ 282633 h 282633"/>
              <a:gd name="connsiteX0" fmla="*/ 141362 w 154366"/>
              <a:gd name="connsiteY0" fmla="*/ 0 h 301604"/>
              <a:gd name="connsiteX1" fmla="*/ 46 w 154366"/>
              <a:gd name="connsiteY1" fmla="*/ 124691 h 301604"/>
              <a:gd name="connsiteX2" fmla="*/ 154366 w 154366"/>
              <a:gd name="connsiteY2" fmla="*/ 301604 h 301604"/>
              <a:gd name="connsiteX0" fmla="*/ 141362 w 154366"/>
              <a:gd name="connsiteY0" fmla="*/ 0 h 301604"/>
              <a:gd name="connsiteX1" fmla="*/ 46 w 154366"/>
              <a:gd name="connsiteY1" fmla="*/ 162633 h 301604"/>
              <a:gd name="connsiteX2" fmla="*/ 154366 w 154366"/>
              <a:gd name="connsiteY2" fmla="*/ 301604 h 301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366" h="301604">
                <a:moveTo>
                  <a:pt x="141362" y="0"/>
                </a:moveTo>
                <a:cubicBezTo>
                  <a:pt x="72782" y="38793"/>
                  <a:pt x="-2121" y="112366"/>
                  <a:pt x="46" y="162633"/>
                </a:cubicBezTo>
                <a:cubicBezTo>
                  <a:pt x="2213" y="212900"/>
                  <a:pt x="94099" y="246186"/>
                  <a:pt x="154366" y="301604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540148" y="6040258"/>
            <a:ext cx="8959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1400" dirty="0">
                <a:solidFill>
                  <a:srgbClr val="FF0000"/>
                </a:solidFill>
              </a:rPr>
              <a:t>水より空気の方が粘っこい</a:t>
            </a:r>
            <a:endParaRPr lang="ja-JP" altLang="en-US" sz="1400" dirty="0"/>
          </a:p>
        </p:txBody>
      </p:sp>
      <p:sp>
        <p:nvSpPr>
          <p:cNvPr id="61" name="正方形/長方形 60"/>
          <p:cNvSpPr/>
          <p:nvPr/>
        </p:nvSpPr>
        <p:spPr>
          <a:xfrm>
            <a:off x="3203848" y="6040258"/>
            <a:ext cx="1224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1400" dirty="0">
                <a:solidFill>
                  <a:srgbClr val="FF0000"/>
                </a:solidFill>
              </a:rPr>
              <a:t>水は一度流れ出すと、止まりにくい</a:t>
            </a:r>
            <a:endParaRPr lang="ja-JP" altLang="en-US" sz="1400" dirty="0"/>
          </a:p>
        </p:txBody>
      </p:sp>
      <p:cxnSp>
        <p:nvCxnSpPr>
          <p:cNvPr id="8" name="直線矢印コネクタ 7"/>
          <p:cNvCxnSpPr/>
          <p:nvPr/>
        </p:nvCxnSpPr>
        <p:spPr bwMode="auto">
          <a:xfrm flipH="1">
            <a:off x="4309534" y="6404014"/>
            <a:ext cx="270054" cy="0"/>
          </a:xfrm>
          <a:prstGeom prst="straightConnector1">
            <a:avLst/>
          </a:prstGeom>
          <a:solidFill>
            <a:srgbClr val="3399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0094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0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3084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１．３ 表面張力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3-5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B22F559-A55A-4CD2-BD91-FB9A60A8B296}"/>
              </a:ext>
            </a:extLst>
          </p:cNvPr>
          <p:cNvSpPr txBox="1"/>
          <p:nvPr/>
        </p:nvSpPr>
        <p:spPr>
          <a:xfrm>
            <a:off x="395536" y="908720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2400" dirty="0">
                <a:solidFill>
                  <a:srgbClr val="FF0000"/>
                </a:solidFill>
              </a:rPr>
              <a:t>三択クイズ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試験管の中の水面形は？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56EBFF4-0A1D-45A3-A588-BF0DA995A995}"/>
              </a:ext>
            </a:extLst>
          </p:cNvPr>
          <p:cNvSpPr txBox="1"/>
          <p:nvPr/>
        </p:nvSpPr>
        <p:spPr>
          <a:xfrm>
            <a:off x="1475656" y="2132856"/>
            <a:ext cx="869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altLang="ja-JP" sz="2400" dirty="0">
                <a:solidFill>
                  <a:schemeClr val="tx1"/>
                </a:solidFill>
              </a:rPr>
              <a:t>A</a:t>
            </a:r>
            <a:endParaRPr lang="en-US" altLang="ja-JP" sz="2400" baseline="30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altLang="ja-JP" sz="2400" dirty="0">
                <a:solidFill>
                  <a:schemeClr val="tx1"/>
                </a:solidFill>
              </a:rPr>
              <a:t>B</a:t>
            </a:r>
          </a:p>
        </p:txBody>
      </p:sp>
      <p:pic>
        <p:nvPicPr>
          <p:cNvPr id="1026" name="Picture 2" descr="https://blog-imgs-55.fc2.com/t/a/d/tadahikostar/20120911-2.jpg">
            <a:extLst>
              <a:ext uri="{FF2B5EF4-FFF2-40B4-BE49-F238E27FC236}">
                <a16:creationId xmlns:a16="http://schemas.microsoft.com/office/drawing/2014/main" id="{20B8E78B-8BC3-4FB2-A694-3EE343112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610" y="1844824"/>
            <a:ext cx="371475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EFB2468-BF69-4848-90EE-4D3BF9E68E65}"/>
              </a:ext>
            </a:extLst>
          </p:cNvPr>
          <p:cNvSpPr txBox="1"/>
          <p:nvPr/>
        </p:nvSpPr>
        <p:spPr>
          <a:xfrm>
            <a:off x="3203848" y="2204864"/>
            <a:ext cx="10801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メニスカス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63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3084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１．３ 表面張力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3-5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>
              <a:xfrm>
                <a:off x="2593642" y="1052736"/>
                <a:ext cx="22663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=73 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dyne</m:t>
                      </m:r>
                      <m: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642" y="1052736"/>
                <a:ext cx="2266390" cy="369332"/>
              </a:xfrm>
              <a:prstGeom prst="rect">
                <a:avLst/>
              </a:prstGeom>
              <a:blipFill>
                <a:blip r:embed="rId2"/>
                <a:stretch>
                  <a:fillRect l="-2419" r="-1613" b="-3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コネクタ 2"/>
          <p:cNvCxnSpPr/>
          <p:nvPr/>
        </p:nvCxnSpPr>
        <p:spPr bwMode="auto">
          <a:xfrm>
            <a:off x="2051720" y="1707605"/>
            <a:ext cx="0" cy="2088232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/>
          <p:nvPr/>
        </p:nvCxnSpPr>
        <p:spPr bwMode="auto">
          <a:xfrm>
            <a:off x="2278008" y="1707605"/>
            <a:ext cx="0" cy="2088232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フリーフォーム 5"/>
          <p:cNvSpPr/>
          <p:nvPr/>
        </p:nvSpPr>
        <p:spPr bwMode="auto">
          <a:xfrm>
            <a:off x="1235791" y="2834132"/>
            <a:ext cx="812082" cy="103722"/>
          </a:xfrm>
          <a:custGeom>
            <a:avLst/>
            <a:gdLst>
              <a:gd name="connsiteX0" fmla="*/ 0 w 815833"/>
              <a:gd name="connsiteY0" fmla="*/ 544945 h 544945"/>
              <a:gd name="connsiteX1" fmla="*/ 674254 w 815833"/>
              <a:gd name="connsiteY1" fmla="*/ 535709 h 544945"/>
              <a:gd name="connsiteX2" fmla="*/ 803563 w 815833"/>
              <a:gd name="connsiteY2" fmla="*/ 452582 h 544945"/>
              <a:gd name="connsiteX3" fmla="*/ 480291 w 815833"/>
              <a:gd name="connsiteY3" fmla="*/ 0 h 544945"/>
              <a:gd name="connsiteX0" fmla="*/ 0 w 815833"/>
              <a:gd name="connsiteY0" fmla="*/ 92363 h 92363"/>
              <a:gd name="connsiteX1" fmla="*/ 674254 w 815833"/>
              <a:gd name="connsiteY1" fmla="*/ 83127 h 92363"/>
              <a:gd name="connsiteX2" fmla="*/ 803563 w 81583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082" h="103722">
                <a:moveTo>
                  <a:pt x="0" y="103722"/>
                </a:moveTo>
                <a:lnTo>
                  <a:pt x="674254" y="94486"/>
                </a:lnTo>
                <a:cubicBezTo>
                  <a:pt x="809601" y="77199"/>
                  <a:pt x="758785" y="55762"/>
                  <a:pt x="81208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8" name="フリーフォーム 47"/>
          <p:cNvSpPr/>
          <p:nvPr/>
        </p:nvSpPr>
        <p:spPr bwMode="auto">
          <a:xfrm flipH="1">
            <a:off x="2279104" y="2828019"/>
            <a:ext cx="812082" cy="103722"/>
          </a:xfrm>
          <a:custGeom>
            <a:avLst/>
            <a:gdLst>
              <a:gd name="connsiteX0" fmla="*/ 0 w 815833"/>
              <a:gd name="connsiteY0" fmla="*/ 544945 h 544945"/>
              <a:gd name="connsiteX1" fmla="*/ 674254 w 815833"/>
              <a:gd name="connsiteY1" fmla="*/ 535709 h 544945"/>
              <a:gd name="connsiteX2" fmla="*/ 803563 w 815833"/>
              <a:gd name="connsiteY2" fmla="*/ 452582 h 544945"/>
              <a:gd name="connsiteX3" fmla="*/ 480291 w 815833"/>
              <a:gd name="connsiteY3" fmla="*/ 0 h 544945"/>
              <a:gd name="connsiteX0" fmla="*/ 0 w 815833"/>
              <a:gd name="connsiteY0" fmla="*/ 92363 h 92363"/>
              <a:gd name="connsiteX1" fmla="*/ 674254 w 815833"/>
              <a:gd name="connsiteY1" fmla="*/ 83127 h 92363"/>
              <a:gd name="connsiteX2" fmla="*/ 803563 w 81583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082" h="103722">
                <a:moveTo>
                  <a:pt x="0" y="103722"/>
                </a:moveTo>
                <a:lnTo>
                  <a:pt x="674254" y="94486"/>
                </a:lnTo>
                <a:cubicBezTo>
                  <a:pt x="809601" y="77199"/>
                  <a:pt x="758785" y="55762"/>
                  <a:pt x="81208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" name="フリーフォーム 6"/>
          <p:cNvSpPr/>
          <p:nvPr/>
        </p:nvSpPr>
        <p:spPr bwMode="auto">
          <a:xfrm>
            <a:off x="2051315" y="2040464"/>
            <a:ext cx="221500" cy="122110"/>
          </a:xfrm>
          <a:custGeom>
            <a:avLst/>
            <a:gdLst>
              <a:gd name="connsiteX0" fmla="*/ 0 w 221500"/>
              <a:gd name="connsiteY0" fmla="*/ 0 h 119270"/>
              <a:gd name="connsiteX1" fmla="*/ 99391 w 221500"/>
              <a:gd name="connsiteY1" fmla="*/ 119270 h 119270"/>
              <a:gd name="connsiteX2" fmla="*/ 221500 w 221500"/>
              <a:gd name="connsiteY2" fmla="*/ 0 h 119270"/>
              <a:gd name="connsiteX0" fmla="*/ 0 w 221500"/>
              <a:gd name="connsiteY0" fmla="*/ 0 h 122110"/>
              <a:gd name="connsiteX1" fmla="*/ 113590 w 221500"/>
              <a:gd name="connsiteY1" fmla="*/ 122110 h 122110"/>
              <a:gd name="connsiteX2" fmla="*/ 221500 w 221500"/>
              <a:gd name="connsiteY2" fmla="*/ 0 h 122110"/>
              <a:gd name="connsiteX0" fmla="*/ 0 w 221500"/>
              <a:gd name="connsiteY0" fmla="*/ 0 h 122110"/>
              <a:gd name="connsiteX1" fmla="*/ 113590 w 221500"/>
              <a:gd name="connsiteY1" fmla="*/ 122110 h 122110"/>
              <a:gd name="connsiteX2" fmla="*/ 221500 w 221500"/>
              <a:gd name="connsiteY2" fmla="*/ 0 h 122110"/>
              <a:gd name="connsiteX0" fmla="*/ 0 w 221500"/>
              <a:gd name="connsiteY0" fmla="*/ 0 h 122110"/>
              <a:gd name="connsiteX1" fmla="*/ 113590 w 221500"/>
              <a:gd name="connsiteY1" fmla="*/ 122110 h 122110"/>
              <a:gd name="connsiteX2" fmla="*/ 221500 w 221500"/>
              <a:gd name="connsiteY2" fmla="*/ 0 h 12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500" h="122110">
                <a:moveTo>
                  <a:pt x="0" y="0"/>
                </a:moveTo>
                <a:cubicBezTo>
                  <a:pt x="31237" y="59635"/>
                  <a:pt x="76673" y="122110"/>
                  <a:pt x="113590" y="122110"/>
                </a:cubicBezTo>
                <a:cubicBezTo>
                  <a:pt x="150507" y="122110"/>
                  <a:pt x="178904" y="73834"/>
                  <a:pt x="2215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2278495" y="1716125"/>
            <a:ext cx="133265" cy="316432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直線矢印コネクタ 51"/>
          <p:cNvCxnSpPr/>
          <p:nvPr/>
        </p:nvCxnSpPr>
        <p:spPr bwMode="auto">
          <a:xfrm flipH="1" flipV="1">
            <a:off x="1909935" y="1718965"/>
            <a:ext cx="133265" cy="316432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1835696" y="2499693"/>
            <a:ext cx="215619" cy="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線矢印コネクタ 54"/>
          <p:cNvCxnSpPr/>
          <p:nvPr/>
        </p:nvCxnSpPr>
        <p:spPr bwMode="auto">
          <a:xfrm flipH="1">
            <a:off x="2279509" y="2499693"/>
            <a:ext cx="215619" cy="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線コネクタ 16"/>
          <p:cNvCxnSpPr>
            <a:stCxn id="7" idx="1"/>
          </p:cNvCxnSpPr>
          <p:nvPr/>
        </p:nvCxnSpPr>
        <p:spPr bwMode="auto">
          <a:xfrm>
            <a:off x="2164905" y="2162574"/>
            <a:ext cx="534887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V="1">
            <a:off x="2280385" y="2032557"/>
            <a:ext cx="419407" cy="284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>
            <a:off x="2633464" y="2162574"/>
            <a:ext cx="0" cy="769167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3" name="直線矢印コネクタ 72"/>
          <p:cNvCxnSpPr/>
          <p:nvPr/>
        </p:nvCxnSpPr>
        <p:spPr bwMode="auto">
          <a:xfrm rot="16200000" flipH="1" flipV="1">
            <a:off x="2525655" y="1928191"/>
            <a:ext cx="215619" cy="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>
              <a:xfrm>
                <a:off x="1463921" y="2994457"/>
                <a:ext cx="183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921" y="2994457"/>
                <a:ext cx="183961" cy="276999"/>
              </a:xfrm>
              <a:prstGeom prst="rect">
                <a:avLst/>
              </a:prstGeom>
              <a:blipFill>
                <a:blip r:embed="rId3"/>
                <a:stretch>
                  <a:fillRect l="-33333" r="-30000" b="-260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/>
              <p:cNvSpPr txBox="1"/>
              <p:nvPr/>
            </p:nvSpPr>
            <p:spPr>
              <a:xfrm>
                <a:off x="2732304" y="2346385"/>
                <a:ext cx="1835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8" name="テキスト ボックス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304" y="2346385"/>
                <a:ext cx="183512" cy="276999"/>
              </a:xfrm>
              <a:prstGeom prst="rect">
                <a:avLst/>
              </a:prstGeom>
              <a:blipFill>
                <a:blip r:embed="rId4"/>
                <a:stretch>
                  <a:fillRect l="-33333" r="-30000" b="-1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/>
              <p:cNvSpPr txBox="1"/>
              <p:nvPr/>
            </p:nvSpPr>
            <p:spPr>
              <a:xfrm>
                <a:off x="2727349" y="1933228"/>
                <a:ext cx="1851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9" name="テキスト ボックス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349" y="1933228"/>
                <a:ext cx="185179" cy="276999"/>
              </a:xfrm>
              <a:prstGeom prst="rect">
                <a:avLst/>
              </a:prstGeom>
              <a:blipFill>
                <a:blip r:embed="rId5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/>
              <p:cNvSpPr txBox="1"/>
              <p:nvPr/>
            </p:nvSpPr>
            <p:spPr>
              <a:xfrm>
                <a:off x="2072549" y="2342107"/>
                <a:ext cx="191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3" name="テキスト ボックス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549" y="2342107"/>
                <a:ext cx="191655" cy="276999"/>
              </a:xfrm>
              <a:prstGeom prst="rect">
                <a:avLst/>
              </a:prstGeom>
              <a:blipFill>
                <a:blip r:embed="rId6"/>
                <a:stretch>
                  <a:fillRect l="-32258" r="-29032" b="-86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/>
              <p:cNvSpPr txBox="1"/>
              <p:nvPr/>
            </p:nvSpPr>
            <p:spPr>
              <a:xfrm>
                <a:off x="2268804" y="1412776"/>
                <a:ext cx="1878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8" name="テキスト ボックス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804" y="1412776"/>
                <a:ext cx="187872" cy="276999"/>
              </a:xfrm>
              <a:prstGeom prst="rect">
                <a:avLst/>
              </a:prstGeom>
              <a:blipFill>
                <a:blip r:embed="rId7"/>
                <a:stretch>
                  <a:fillRect l="-29032" r="-25806" b="-88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/>
              <p:cNvSpPr txBox="1"/>
              <p:nvPr/>
            </p:nvSpPr>
            <p:spPr>
              <a:xfrm>
                <a:off x="2483768" y="1482289"/>
                <a:ext cx="2664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9" name="テキスト ボックス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482289"/>
                <a:ext cx="266419" cy="369332"/>
              </a:xfrm>
              <a:prstGeom prst="rect">
                <a:avLst/>
              </a:prstGeom>
              <a:blipFill>
                <a:blip r:embed="rId8"/>
                <a:stretch>
                  <a:fillRect l="-25000" r="-22727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/>
              <p:cNvSpPr txBox="1"/>
              <p:nvPr/>
            </p:nvSpPr>
            <p:spPr>
              <a:xfrm>
                <a:off x="1619672" y="1491581"/>
                <a:ext cx="2664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テキスト ボックス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491581"/>
                <a:ext cx="266419" cy="369332"/>
              </a:xfrm>
              <a:prstGeom prst="rect">
                <a:avLst/>
              </a:prstGeom>
              <a:blipFill>
                <a:blip r:embed="rId9"/>
                <a:stretch>
                  <a:fillRect l="-27907" r="-23256" b="-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フリーフォーム 26"/>
          <p:cNvSpPr/>
          <p:nvPr/>
        </p:nvSpPr>
        <p:spPr bwMode="auto">
          <a:xfrm>
            <a:off x="2276967" y="1781611"/>
            <a:ext cx="100920" cy="36698"/>
          </a:xfrm>
          <a:custGeom>
            <a:avLst/>
            <a:gdLst>
              <a:gd name="connsiteX0" fmla="*/ 0 w 85629"/>
              <a:gd name="connsiteY0" fmla="*/ 0 h 21407"/>
              <a:gd name="connsiteX1" fmla="*/ 85629 w 85629"/>
              <a:gd name="connsiteY1" fmla="*/ 21407 h 21407"/>
              <a:gd name="connsiteX0" fmla="*/ 0 w 100920"/>
              <a:gd name="connsiteY0" fmla="*/ 0 h 36698"/>
              <a:gd name="connsiteX1" fmla="*/ 100920 w 100920"/>
              <a:gd name="connsiteY1" fmla="*/ 36698 h 36698"/>
              <a:gd name="connsiteX0" fmla="*/ 0 w 100920"/>
              <a:gd name="connsiteY0" fmla="*/ 0 h 36698"/>
              <a:gd name="connsiteX1" fmla="*/ 100920 w 100920"/>
              <a:gd name="connsiteY1" fmla="*/ 36698 h 36698"/>
              <a:gd name="connsiteX0" fmla="*/ 0 w 100920"/>
              <a:gd name="connsiteY0" fmla="*/ 0 h 36698"/>
              <a:gd name="connsiteX1" fmla="*/ 100920 w 100920"/>
              <a:gd name="connsiteY1" fmla="*/ 36698 h 3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920" h="36698">
                <a:moveTo>
                  <a:pt x="0" y="0"/>
                </a:moveTo>
                <a:cubicBezTo>
                  <a:pt x="48931" y="6116"/>
                  <a:pt x="67280" y="-1"/>
                  <a:pt x="100920" y="3669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テキスト ボックス 90"/>
              <p:cNvSpPr txBox="1"/>
              <p:nvPr/>
            </p:nvSpPr>
            <p:spPr>
              <a:xfrm>
                <a:off x="1403648" y="4581128"/>
                <a:ext cx="2758319" cy="738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𝑔h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テキスト ボックス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581128"/>
                <a:ext cx="2758319" cy="73872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2351607" y="5331484"/>
                <a:ext cx="1621533" cy="7618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𝑔𝑑</m:t>
                          </m:r>
                        </m:den>
                      </m:f>
                    </m:oMath>
                  </m:oMathPara>
                </a14:m>
                <a:endParaRPr kumimoji="1" lang="en-US" altLang="ja-JP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607" y="5331484"/>
                <a:ext cx="1621533" cy="76181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323528" y="1419573"/>
            <a:ext cx="128811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毛管現象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サクション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746063" y="4593322"/>
            <a:ext cx="193618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管径が細いほど水が上がる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4746063" y="5517232"/>
            <a:ext cx="399436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植物の吸水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土壌の保水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毛細血管に血液が行き渡る仕組み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915816" y="1916832"/>
            <a:ext cx="10801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メニスカス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pic>
        <p:nvPicPr>
          <p:cNvPr id="2" name="Picture 2" descr="Amazon | 水やり当番カエル君 2個セット | Yi-style | ホーム＆キッチン">
            <a:extLst>
              <a:ext uri="{FF2B5EF4-FFF2-40B4-BE49-F238E27FC236}">
                <a16:creationId xmlns:a16="http://schemas.microsoft.com/office/drawing/2014/main" id="{B9D84D52-728C-4229-BA9F-B5F9661B2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36712"/>
            <a:ext cx="2931842" cy="293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ED3A000-B7C2-493E-956A-3138534307B3}"/>
              </a:ext>
            </a:extLst>
          </p:cNvPr>
          <p:cNvSpPr/>
          <p:nvPr/>
        </p:nvSpPr>
        <p:spPr bwMode="auto">
          <a:xfrm>
            <a:off x="3522616" y="5774528"/>
            <a:ext cx="258525" cy="28803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C59DDEEB-0451-46D5-B1C8-0D8687ECEE60}"/>
              </a:ext>
            </a:extLst>
          </p:cNvPr>
          <p:cNvSpPr/>
          <p:nvPr/>
        </p:nvSpPr>
        <p:spPr bwMode="auto">
          <a:xfrm>
            <a:off x="4788024" y="4660820"/>
            <a:ext cx="576064" cy="28803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CAE26F10-3BD0-4586-9253-08CF92D71477}"/>
              </a:ext>
            </a:extLst>
          </p:cNvPr>
          <p:cNvSpPr txBox="1"/>
          <p:nvPr/>
        </p:nvSpPr>
        <p:spPr>
          <a:xfrm>
            <a:off x="5364088" y="3789040"/>
            <a:ext cx="34838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ペットボトルに挿した細い管で水が汲み上げられる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62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3084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１．３ 表面張力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3-5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>
              <a:xfrm>
                <a:off x="2593642" y="1052736"/>
                <a:ext cx="22663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=73 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dyne</m:t>
                      </m:r>
                      <m: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642" y="1052736"/>
                <a:ext cx="2266390" cy="369332"/>
              </a:xfrm>
              <a:prstGeom prst="rect">
                <a:avLst/>
              </a:prstGeom>
              <a:blipFill>
                <a:blip r:embed="rId2"/>
                <a:stretch>
                  <a:fillRect l="-2419" r="-1613" b="-3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コネクタ 2"/>
          <p:cNvCxnSpPr/>
          <p:nvPr/>
        </p:nvCxnSpPr>
        <p:spPr bwMode="auto">
          <a:xfrm>
            <a:off x="2051720" y="1707605"/>
            <a:ext cx="0" cy="2088232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/>
          <p:nvPr/>
        </p:nvCxnSpPr>
        <p:spPr bwMode="auto">
          <a:xfrm>
            <a:off x="2278008" y="1707605"/>
            <a:ext cx="0" cy="2088232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フリーフォーム 5"/>
          <p:cNvSpPr/>
          <p:nvPr/>
        </p:nvSpPr>
        <p:spPr bwMode="auto">
          <a:xfrm>
            <a:off x="1235791" y="2834132"/>
            <a:ext cx="812082" cy="103722"/>
          </a:xfrm>
          <a:custGeom>
            <a:avLst/>
            <a:gdLst>
              <a:gd name="connsiteX0" fmla="*/ 0 w 815833"/>
              <a:gd name="connsiteY0" fmla="*/ 544945 h 544945"/>
              <a:gd name="connsiteX1" fmla="*/ 674254 w 815833"/>
              <a:gd name="connsiteY1" fmla="*/ 535709 h 544945"/>
              <a:gd name="connsiteX2" fmla="*/ 803563 w 815833"/>
              <a:gd name="connsiteY2" fmla="*/ 452582 h 544945"/>
              <a:gd name="connsiteX3" fmla="*/ 480291 w 815833"/>
              <a:gd name="connsiteY3" fmla="*/ 0 h 544945"/>
              <a:gd name="connsiteX0" fmla="*/ 0 w 815833"/>
              <a:gd name="connsiteY0" fmla="*/ 92363 h 92363"/>
              <a:gd name="connsiteX1" fmla="*/ 674254 w 815833"/>
              <a:gd name="connsiteY1" fmla="*/ 83127 h 92363"/>
              <a:gd name="connsiteX2" fmla="*/ 803563 w 81583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082" h="103722">
                <a:moveTo>
                  <a:pt x="0" y="103722"/>
                </a:moveTo>
                <a:lnTo>
                  <a:pt x="674254" y="94486"/>
                </a:lnTo>
                <a:cubicBezTo>
                  <a:pt x="809601" y="77199"/>
                  <a:pt x="758785" y="55762"/>
                  <a:pt x="81208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8" name="フリーフォーム 47"/>
          <p:cNvSpPr/>
          <p:nvPr/>
        </p:nvSpPr>
        <p:spPr bwMode="auto">
          <a:xfrm flipH="1">
            <a:off x="2279104" y="2828019"/>
            <a:ext cx="812082" cy="103722"/>
          </a:xfrm>
          <a:custGeom>
            <a:avLst/>
            <a:gdLst>
              <a:gd name="connsiteX0" fmla="*/ 0 w 815833"/>
              <a:gd name="connsiteY0" fmla="*/ 544945 h 544945"/>
              <a:gd name="connsiteX1" fmla="*/ 674254 w 815833"/>
              <a:gd name="connsiteY1" fmla="*/ 535709 h 544945"/>
              <a:gd name="connsiteX2" fmla="*/ 803563 w 815833"/>
              <a:gd name="connsiteY2" fmla="*/ 452582 h 544945"/>
              <a:gd name="connsiteX3" fmla="*/ 480291 w 815833"/>
              <a:gd name="connsiteY3" fmla="*/ 0 h 544945"/>
              <a:gd name="connsiteX0" fmla="*/ 0 w 815833"/>
              <a:gd name="connsiteY0" fmla="*/ 92363 h 92363"/>
              <a:gd name="connsiteX1" fmla="*/ 674254 w 815833"/>
              <a:gd name="connsiteY1" fmla="*/ 83127 h 92363"/>
              <a:gd name="connsiteX2" fmla="*/ 803563 w 81583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03563"/>
              <a:gd name="connsiteY0" fmla="*/ 92363 h 92363"/>
              <a:gd name="connsiteX1" fmla="*/ 674254 w 803563"/>
              <a:gd name="connsiteY1" fmla="*/ 83127 h 92363"/>
              <a:gd name="connsiteX2" fmla="*/ 803563 w 803563"/>
              <a:gd name="connsiteY2" fmla="*/ 0 h 92363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  <a:gd name="connsiteX0" fmla="*/ 0 w 812082"/>
              <a:gd name="connsiteY0" fmla="*/ 103722 h 103722"/>
              <a:gd name="connsiteX1" fmla="*/ 674254 w 812082"/>
              <a:gd name="connsiteY1" fmla="*/ 94486 h 103722"/>
              <a:gd name="connsiteX2" fmla="*/ 812082 w 812082"/>
              <a:gd name="connsiteY2" fmla="*/ 0 h 103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082" h="103722">
                <a:moveTo>
                  <a:pt x="0" y="103722"/>
                </a:moveTo>
                <a:lnTo>
                  <a:pt x="674254" y="94486"/>
                </a:lnTo>
                <a:cubicBezTo>
                  <a:pt x="809601" y="77199"/>
                  <a:pt x="758785" y="55762"/>
                  <a:pt x="81208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" name="フリーフォーム 6"/>
          <p:cNvSpPr/>
          <p:nvPr/>
        </p:nvSpPr>
        <p:spPr bwMode="auto">
          <a:xfrm>
            <a:off x="2051315" y="2040464"/>
            <a:ext cx="221500" cy="122110"/>
          </a:xfrm>
          <a:custGeom>
            <a:avLst/>
            <a:gdLst>
              <a:gd name="connsiteX0" fmla="*/ 0 w 221500"/>
              <a:gd name="connsiteY0" fmla="*/ 0 h 119270"/>
              <a:gd name="connsiteX1" fmla="*/ 99391 w 221500"/>
              <a:gd name="connsiteY1" fmla="*/ 119270 h 119270"/>
              <a:gd name="connsiteX2" fmla="*/ 221500 w 221500"/>
              <a:gd name="connsiteY2" fmla="*/ 0 h 119270"/>
              <a:gd name="connsiteX0" fmla="*/ 0 w 221500"/>
              <a:gd name="connsiteY0" fmla="*/ 0 h 122110"/>
              <a:gd name="connsiteX1" fmla="*/ 113590 w 221500"/>
              <a:gd name="connsiteY1" fmla="*/ 122110 h 122110"/>
              <a:gd name="connsiteX2" fmla="*/ 221500 w 221500"/>
              <a:gd name="connsiteY2" fmla="*/ 0 h 122110"/>
              <a:gd name="connsiteX0" fmla="*/ 0 w 221500"/>
              <a:gd name="connsiteY0" fmla="*/ 0 h 122110"/>
              <a:gd name="connsiteX1" fmla="*/ 113590 w 221500"/>
              <a:gd name="connsiteY1" fmla="*/ 122110 h 122110"/>
              <a:gd name="connsiteX2" fmla="*/ 221500 w 221500"/>
              <a:gd name="connsiteY2" fmla="*/ 0 h 122110"/>
              <a:gd name="connsiteX0" fmla="*/ 0 w 221500"/>
              <a:gd name="connsiteY0" fmla="*/ 0 h 122110"/>
              <a:gd name="connsiteX1" fmla="*/ 113590 w 221500"/>
              <a:gd name="connsiteY1" fmla="*/ 122110 h 122110"/>
              <a:gd name="connsiteX2" fmla="*/ 221500 w 221500"/>
              <a:gd name="connsiteY2" fmla="*/ 0 h 12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500" h="122110">
                <a:moveTo>
                  <a:pt x="0" y="0"/>
                </a:moveTo>
                <a:cubicBezTo>
                  <a:pt x="31237" y="59635"/>
                  <a:pt x="76673" y="122110"/>
                  <a:pt x="113590" y="122110"/>
                </a:cubicBezTo>
                <a:cubicBezTo>
                  <a:pt x="150507" y="122110"/>
                  <a:pt x="178904" y="73834"/>
                  <a:pt x="2215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2278495" y="1716125"/>
            <a:ext cx="133265" cy="316432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直線矢印コネクタ 51"/>
          <p:cNvCxnSpPr/>
          <p:nvPr/>
        </p:nvCxnSpPr>
        <p:spPr bwMode="auto">
          <a:xfrm flipH="1" flipV="1">
            <a:off x="1909935" y="1718965"/>
            <a:ext cx="133265" cy="316432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1835696" y="2499693"/>
            <a:ext cx="215619" cy="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線矢印コネクタ 54"/>
          <p:cNvCxnSpPr/>
          <p:nvPr/>
        </p:nvCxnSpPr>
        <p:spPr bwMode="auto">
          <a:xfrm flipH="1">
            <a:off x="2279509" y="2499693"/>
            <a:ext cx="215619" cy="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線コネクタ 16"/>
          <p:cNvCxnSpPr>
            <a:stCxn id="7" idx="1"/>
          </p:cNvCxnSpPr>
          <p:nvPr/>
        </p:nvCxnSpPr>
        <p:spPr bwMode="auto">
          <a:xfrm>
            <a:off x="2164905" y="2162574"/>
            <a:ext cx="534887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V="1">
            <a:off x="2280385" y="2032557"/>
            <a:ext cx="419407" cy="284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>
            <a:off x="2633464" y="2162574"/>
            <a:ext cx="0" cy="769167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3" name="直線矢印コネクタ 72"/>
          <p:cNvCxnSpPr/>
          <p:nvPr/>
        </p:nvCxnSpPr>
        <p:spPr bwMode="auto">
          <a:xfrm rot="16200000" flipH="1" flipV="1">
            <a:off x="2525655" y="1928191"/>
            <a:ext cx="215619" cy="0"/>
          </a:xfrm>
          <a:prstGeom prst="straightConnector1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>
              <a:xfrm>
                <a:off x="1463921" y="2994457"/>
                <a:ext cx="183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921" y="2994457"/>
                <a:ext cx="183961" cy="276999"/>
              </a:xfrm>
              <a:prstGeom prst="rect">
                <a:avLst/>
              </a:prstGeom>
              <a:blipFill>
                <a:blip r:embed="rId3"/>
                <a:stretch>
                  <a:fillRect l="-33333" r="-30000" b="-260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/>
              <p:cNvSpPr txBox="1"/>
              <p:nvPr/>
            </p:nvSpPr>
            <p:spPr>
              <a:xfrm>
                <a:off x="2732304" y="2346385"/>
                <a:ext cx="1835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8" name="テキスト ボックス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304" y="2346385"/>
                <a:ext cx="183512" cy="276999"/>
              </a:xfrm>
              <a:prstGeom prst="rect">
                <a:avLst/>
              </a:prstGeom>
              <a:blipFill>
                <a:blip r:embed="rId4"/>
                <a:stretch>
                  <a:fillRect l="-33333" r="-30000" b="-1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/>
              <p:cNvSpPr txBox="1"/>
              <p:nvPr/>
            </p:nvSpPr>
            <p:spPr>
              <a:xfrm>
                <a:off x="2727349" y="1933228"/>
                <a:ext cx="1851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9" name="テキスト ボックス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349" y="1933228"/>
                <a:ext cx="185179" cy="276999"/>
              </a:xfrm>
              <a:prstGeom prst="rect">
                <a:avLst/>
              </a:prstGeom>
              <a:blipFill>
                <a:blip r:embed="rId5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/>
              <p:cNvSpPr txBox="1"/>
              <p:nvPr/>
            </p:nvSpPr>
            <p:spPr>
              <a:xfrm>
                <a:off x="2072549" y="2342107"/>
                <a:ext cx="191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3" name="テキスト ボックス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549" y="2342107"/>
                <a:ext cx="191655" cy="276999"/>
              </a:xfrm>
              <a:prstGeom prst="rect">
                <a:avLst/>
              </a:prstGeom>
              <a:blipFill>
                <a:blip r:embed="rId6"/>
                <a:stretch>
                  <a:fillRect l="-32258" r="-29032" b="-86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/>
              <p:cNvSpPr txBox="1"/>
              <p:nvPr/>
            </p:nvSpPr>
            <p:spPr>
              <a:xfrm>
                <a:off x="2268804" y="1412776"/>
                <a:ext cx="1878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kumimoji="1" lang="en-US" altLang="ja-JP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8" name="テキスト ボックス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804" y="1412776"/>
                <a:ext cx="187872" cy="276999"/>
              </a:xfrm>
              <a:prstGeom prst="rect">
                <a:avLst/>
              </a:prstGeom>
              <a:blipFill>
                <a:blip r:embed="rId7"/>
                <a:stretch>
                  <a:fillRect l="-29032" r="-25806" b="-88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/>
              <p:cNvSpPr txBox="1"/>
              <p:nvPr/>
            </p:nvSpPr>
            <p:spPr>
              <a:xfrm>
                <a:off x="2483768" y="1482289"/>
                <a:ext cx="2664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9" name="テキスト ボックス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482289"/>
                <a:ext cx="266419" cy="369332"/>
              </a:xfrm>
              <a:prstGeom prst="rect">
                <a:avLst/>
              </a:prstGeom>
              <a:blipFill>
                <a:blip r:embed="rId8"/>
                <a:stretch>
                  <a:fillRect l="-25000" r="-22727"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/>
              <p:cNvSpPr txBox="1"/>
              <p:nvPr/>
            </p:nvSpPr>
            <p:spPr>
              <a:xfrm>
                <a:off x="1619672" y="1491581"/>
                <a:ext cx="2664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テキスト ボックス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491581"/>
                <a:ext cx="266419" cy="369332"/>
              </a:xfrm>
              <a:prstGeom prst="rect">
                <a:avLst/>
              </a:prstGeom>
              <a:blipFill>
                <a:blip r:embed="rId9"/>
                <a:stretch>
                  <a:fillRect l="-27907" r="-23256" b="-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フリーフォーム 26"/>
          <p:cNvSpPr/>
          <p:nvPr/>
        </p:nvSpPr>
        <p:spPr bwMode="auto">
          <a:xfrm>
            <a:off x="2276967" y="1781611"/>
            <a:ext cx="100920" cy="36698"/>
          </a:xfrm>
          <a:custGeom>
            <a:avLst/>
            <a:gdLst>
              <a:gd name="connsiteX0" fmla="*/ 0 w 85629"/>
              <a:gd name="connsiteY0" fmla="*/ 0 h 21407"/>
              <a:gd name="connsiteX1" fmla="*/ 85629 w 85629"/>
              <a:gd name="connsiteY1" fmla="*/ 21407 h 21407"/>
              <a:gd name="connsiteX0" fmla="*/ 0 w 100920"/>
              <a:gd name="connsiteY0" fmla="*/ 0 h 36698"/>
              <a:gd name="connsiteX1" fmla="*/ 100920 w 100920"/>
              <a:gd name="connsiteY1" fmla="*/ 36698 h 36698"/>
              <a:gd name="connsiteX0" fmla="*/ 0 w 100920"/>
              <a:gd name="connsiteY0" fmla="*/ 0 h 36698"/>
              <a:gd name="connsiteX1" fmla="*/ 100920 w 100920"/>
              <a:gd name="connsiteY1" fmla="*/ 36698 h 36698"/>
              <a:gd name="connsiteX0" fmla="*/ 0 w 100920"/>
              <a:gd name="connsiteY0" fmla="*/ 0 h 36698"/>
              <a:gd name="connsiteX1" fmla="*/ 100920 w 100920"/>
              <a:gd name="connsiteY1" fmla="*/ 36698 h 3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920" h="36698">
                <a:moveTo>
                  <a:pt x="0" y="0"/>
                </a:moveTo>
                <a:cubicBezTo>
                  <a:pt x="48931" y="6116"/>
                  <a:pt x="67280" y="-1"/>
                  <a:pt x="100920" y="3669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テキスト ボックス 90"/>
              <p:cNvSpPr txBox="1"/>
              <p:nvPr/>
            </p:nvSpPr>
            <p:spPr>
              <a:xfrm>
                <a:off x="1403648" y="4581128"/>
                <a:ext cx="2758319" cy="738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𝑔h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テキスト ボックス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581128"/>
                <a:ext cx="2758319" cy="73872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2351607" y="5331484"/>
                <a:ext cx="1621533" cy="7618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𝑔𝑑</m:t>
                          </m:r>
                        </m:den>
                      </m:f>
                    </m:oMath>
                  </m:oMathPara>
                </a14:m>
                <a:endParaRPr kumimoji="1" lang="en-US" altLang="ja-JP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607" y="5331484"/>
                <a:ext cx="1621533" cy="76181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323528" y="1419573"/>
            <a:ext cx="128811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毛管現象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サクション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915816" y="1916832"/>
            <a:ext cx="10801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メニスカス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ED3A000-B7C2-493E-956A-3138534307B3}"/>
              </a:ext>
            </a:extLst>
          </p:cNvPr>
          <p:cNvSpPr/>
          <p:nvPr/>
        </p:nvSpPr>
        <p:spPr bwMode="auto">
          <a:xfrm>
            <a:off x="3522616" y="5774528"/>
            <a:ext cx="258525" cy="28803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pic>
        <p:nvPicPr>
          <p:cNvPr id="2050" name="Picture 2" descr="https://encrypted-tbn0.gstatic.com/images?q=tbn%3AANd9GcRZ8C4Ubp45eZ2WWYkda6JCFUKAyIb8GH0j20WMnixFyoSrwH9r&amp;usqp=CAU">
            <a:extLst>
              <a:ext uri="{FF2B5EF4-FFF2-40B4-BE49-F238E27FC236}">
                <a16:creationId xmlns:a16="http://schemas.microsoft.com/office/drawing/2014/main" id="{752B8A41-5495-4656-8BD1-163F79178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473" y="1196752"/>
            <a:ext cx="2567919" cy="342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76686E2-339D-4F75-99FB-1D01E9180349}"/>
              </a:ext>
            </a:extLst>
          </p:cNvPr>
          <p:cNvSpPr txBox="1"/>
          <p:nvPr/>
        </p:nvSpPr>
        <p:spPr>
          <a:xfrm>
            <a:off x="4746063" y="4941168"/>
            <a:ext cx="3994369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液面が上がるのは、水とガラスが「濡れ」の関係にあるから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水銀とガラスは「乾き」なので、水面は下がる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水とハスの葉も「乾き」の関係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4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37523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809417"/>
            <a:ext cx="510453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</a:t>
            </a:r>
            <a:r>
              <a:rPr lang="ja-JP" altLang="en-US" sz="2000" dirty="0">
                <a:solidFill>
                  <a:srgbClr val="FF0000"/>
                </a:solidFill>
              </a:rPr>
              <a:t>相対運動</a:t>
            </a:r>
            <a:r>
              <a:rPr lang="ja-JP" altLang="en-US" sz="2000" dirty="0">
                <a:solidFill>
                  <a:schemeClr val="tx1"/>
                </a:solidFill>
              </a:rPr>
              <a:t>（平板上の流れ（下図）では、上の流体は下の流体に比べて、</a:t>
            </a:r>
            <a:r>
              <a:rPr lang="ja-JP" altLang="en-US" sz="2000" dirty="0">
                <a:solidFill>
                  <a:srgbClr val="FF0000"/>
                </a:solidFill>
              </a:rPr>
              <a:t>相対的に</a:t>
            </a:r>
            <a:r>
              <a:rPr lang="ja-JP" altLang="en-US" sz="2000" dirty="0">
                <a:solidFill>
                  <a:schemeClr val="tx1"/>
                </a:solidFill>
              </a:rPr>
              <a:t>速く運動する）があると、</a:t>
            </a:r>
            <a:r>
              <a:rPr lang="ja-JP" altLang="en-US" sz="2000" dirty="0">
                <a:solidFill>
                  <a:srgbClr val="0000FF"/>
                </a:solidFill>
              </a:rPr>
              <a:t>粘性</a:t>
            </a:r>
            <a:r>
              <a:rPr lang="ja-JP" altLang="en-US" sz="2000" dirty="0">
                <a:solidFill>
                  <a:schemeClr val="tx1"/>
                </a:solidFill>
              </a:rPr>
              <a:t>の作用により、流体内に摩擦力（抵抗）が働く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563888" y="4231930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563888" y="4230869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3995936" y="4231930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499992" y="2359722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487856" y="2330059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6732240" y="4006614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006614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230426" y="2143698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426" y="2143698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8421" r="-10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271722" y="4284193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722" y="4284193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499992" y="3079802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499992" y="3367834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510834" y="3655866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499992" y="3943898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499992" y="279177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499992" y="2503738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020143" y="2071690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143" y="2071690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コネクタ 33"/>
          <p:cNvCxnSpPr/>
          <p:nvPr/>
        </p:nvCxnSpPr>
        <p:spPr bwMode="auto">
          <a:xfrm>
            <a:off x="5356860" y="3760128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357469" y="3800154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AutoShape 2" descr="小牧市立北里小学校">
            <a:extLst>
              <a:ext uri="{FF2B5EF4-FFF2-40B4-BE49-F238E27FC236}">
                <a16:creationId xmlns:a16="http://schemas.microsoft.com/office/drawing/2014/main" id="{191B1816-591B-4279-B62A-0255A3AC5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60E8D27-71B2-45B8-AB5A-216C6D3B881D}"/>
              </a:ext>
            </a:extLst>
          </p:cNvPr>
          <p:cNvSpPr txBox="1"/>
          <p:nvPr/>
        </p:nvSpPr>
        <p:spPr>
          <a:xfrm>
            <a:off x="6647919" y="2204863"/>
            <a:ext cx="238857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例えば、この部分には、上の流体は下の流体を</a:t>
            </a:r>
            <a:r>
              <a:rPr kumimoji="1" lang="ja-JP" altLang="en-US" sz="1600" dirty="0">
                <a:solidFill>
                  <a:srgbClr val="FF0000"/>
                </a:solidFill>
              </a:rPr>
              <a:t>流れの方向に引っ張る</a:t>
            </a:r>
            <a:r>
              <a:rPr kumimoji="1" lang="ja-JP" altLang="en-US" sz="1600" dirty="0">
                <a:solidFill>
                  <a:schemeClr val="tx1"/>
                </a:solidFill>
              </a:rPr>
              <a:t>ように力が働き、下の流体は、上の流体を</a:t>
            </a:r>
            <a:r>
              <a:rPr kumimoji="1" lang="ja-JP" altLang="en-US" sz="1600" dirty="0">
                <a:solidFill>
                  <a:srgbClr val="FF0000"/>
                </a:solidFill>
              </a:rPr>
              <a:t>引っ張り戻す（運動を阻止する）</a:t>
            </a:r>
            <a:r>
              <a:rPr kumimoji="1" lang="ja-JP" altLang="en-US" sz="1600" dirty="0">
                <a:solidFill>
                  <a:schemeClr val="tx1"/>
                </a:solidFill>
              </a:rPr>
              <a:t>ように力が働く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058C98F6-114D-4B42-AF72-4ECEFBA87846}"/>
              </a:ext>
            </a:extLst>
          </p:cNvPr>
          <p:cNvCxnSpPr/>
          <p:nvPr/>
        </p:nvCxnSpPr>
        <p:spPr bwMode="auto">
          <a:xfrm flipH="1">
            <a:off x="5652120" y="2924944"/>
            <a:ext cx="936104" cy="835184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7425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37523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809417"/>
            <a:ext cx="510453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</a:t>
            </a:r>
            <a:r>
              <a:rPr lang="ja-JP" altLang="en-US" sz="2000" dirty="0">
                <a:solidFill>
                  <a:srgbClr val="FF0000"/>
                </a:solidFill>
              </a:rPr>
              <a:t>相対運動</a:t>
            </a:r>
            <a:r>
              <a:rPr lang="ja-JP" altLang="en-US" sz="2000" dirty="0">
                <a:solidFill>
                  <a:schemeClr val="tx1"/>
                </a:solidFill>
              </a:rPr>
              <a:t>（平板上の流れ（下図）では、上の流体は下の流体に比べて、</a:t>
            </a:r>
            <a:r>
              <a:rPr lang="ja-JP" altLang="en-US" sz="2000" dirty="0">
                <a:solidFill>
                  <a:srgbClr val="FF0000"/>
                </a:solidFill>
              </a:rPr>
              <a:t>相対的に</a:t>
            </a:r>
            <a:r>
              <a:rPr lang="ja-JP" altLang="en-US" sz="2000" dirty="0">
                <a:solidFill>
                  <a:schemeClr val="tx1"/>
                </a:solidFill>
              </a:rPr>
              <a:t>速く運動する）があると、</a:t>
            </a:r>
            <a:r>
              <a:rPr lang="ja-JP" altLang="en-US" sz="2000" dirty="0">
                <a:solidFill>
                  <a:srgbClr val="0000FF"/>
                </a:solidFill>
              </a:rPr>
              <a:t>粘性</a:t>
            </a:r>
            <a:r>
              <a:rPr lang="ja-JP" altLang="en-US" sz="2000" dirty="0">
                <a:solidFill>
                  <a:schemeClr val="tx1"/>
                </a:solidFill>
              </a:rPr>
              <a:t>の作用により、流体内に摩擦力（抵抗）が働く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563888" y="4231930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563888" y="4230869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3995936" y="4231930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499992" y="2359722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487856" y="2330059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6732240" y="4006614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006614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230426" y="2143698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426" y="2143698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8421" r="-10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271722" y="4284193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722" y="4284193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499992" y="3079802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499992" y="3367834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510834" y="3655866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499992" y="3943898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499992" y="279177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499992" y="2503738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020143" y="2071690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143" y="2071690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コネクタ 33"/>
          <p:cNvCxnSpPr/>
          <p:nvPr/>
        </p:nvCxnSpPr>
        <p:spPr bwMode="auto">
          <a:xfrm>
            <a:off x="5356860" y="3760128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357469" y="3800154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AutoShape 2" descr="小牧市立北里小学校">
            <a:extLst>
              <a:ext uri="{FF2B5EF4-FFF2-40B4-BE49-F238E27FC236}">
                <a16:creationId xmlns:a16="http://schemas.microsoft.com/office/drawing/2014/main" id="{191B1816-591B-4279-B62A-0255A3AC5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AB3B5B3-9D7F-4FC3-B976-202C1A9DAA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8" y="4530606"/>
            <a:ext cx="2466975" cy="1847850"/>
          </a:xfrm>
          <a:prstGeom prst="rect">
            <a:avLst/>
          </a:prstGeom>
        </p:spPr>
      </p:pic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CE6D0944-8C8A-44FC-B88F-9229C24F3427}"/>
              </a:ext>
            </a:extLst>
          </p:cNvPr>
          <p:cNvSpPr txBox="1"/>
          <p:nvPr/>
        </p:nvSpPr>
        <p:spPr>
          <a:xfrm>
            <a:off x="3119527" y="4653136"/>
            <a:ext cx="4404801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摩擦力をイメージするには、「</a:t>
            </a:r>
            <a:r>
              <a:rPr kumimoji="1" lang="en-US" altLang="ja-JP" sz="1600" dirty="0">
                <a:solidFill>
                  <a:schemeClr val="tx1"/>
                </a:solidFill>
              </a:rPr>
              <a:t>30</a:t>
            </a:r>
            <a:r>
              <a:rPr kumimoji="1" lang="ja-JP" altLang="en-US" sz="1600" dirty="0">
                <a:solidFill>
                  <a:schemeClr val="tx1"/>
                </a:solidFill>
              </a:rPr>
              <a:t>人</a:t>
            </a:r>
            <a:r>
              <a:rPr kumimoji="1" lang="en-US" altLang="ja-JP" sz="1600" dirty="0">
                <a:solidFill>
                  <a:schemeClr val="tx1"/>
                </a:solidFill>
              </a:rPr>
              <a:t>31</a:t>
            </a:r>
            <a:r>
              <a:rPr lang="ja-JP" altLang="en-US" sz="1600" dirty="0">
                <a:solidFill>
                  <a:schemeClr val="tx1"/>
                </a:solidFill>
              </a:rPr>
              <a:t>脚」を思い浮かべれば、わかりやすい</a:t>
            </a:r>
            <a:r>
              <a:rPr kumimoji="1" lang="ja-JP" altLang="en-US" sz="1600" dirty="0">
                <a:solidFill>
                  <a:schemeClr val="tx1"/>
                </a:solidFill>
              </a:rPr>
              <a:t>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皆が同じ速度で走ると、隊列は直線で、お互いの摩擦は小さい。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走る速度に差があると、隊列が乱れ、速い人は遅い人を</a:t>
            </a:r>
            <a:r>
              <a:rPr kumimoji="1" lang="ja-JP" altLang="en-US" sz="1600" dirty="0">
                <a:solidFill>
                  <a:srgbClr val="FF0000"/>
                </a:solidFill>
              </a:rPr>
              <a:t>引っ張りながら</a:t>
            </a:r>
            <a:r>
              <a:rPr kumimoji="1" lang="ja-JP" altLang="en-US" sz="1600" dirty="0">
                <a:solidFill>
                  <a:schemeClr val="tx1"/>
                </a:solidFill>
              </a:rPr>
              <a:t>走ることになる。逆に、遅い人は速い人に</a:t>
            </a:r>
            <a:r>
              <a:rPr kumimoji="1" lang="ja-JP" altLang="en-US" sz="1600" dirty="0">
                <a:solidFill>
                  <a:srgbClr val="FF0000"/>
                </a:solidFill>
              </a:rPr>
              <a:t>引っ張られながら</a:t>
            </a:r>
            <a:r>
              <a:rPr kumimoji="1" lang="ja-JP" altLang="en-US" sz="1600" dirty="0">
                <a:solidFill>
                  <a:schemeClr val="tx1"/>
                </a:solidFill>
              </a:rPr>
              <a:t>走る。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ADDAC08-F5C5-4445-9840-A13EE8585008}"/>
              </a:ext>
            </a:extLst>
          </p:cNvPr>
          <p:cNvSpPr txBox="1"/>
          <p:nvPr/>
        </p:nvSpPr>
        <p:spPr>
          <a:xfrm>
            <a:off x="7787680" y="4811668"/>
            <a:ext cx="1351736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いずれの場合も、二つの力は、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作用・反作用の関係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にある。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4B75B7F-FDB2-4DD3-8E67-6C55B1DC540B}"/>
              </a:ext>
            </a:extLst>
          </p:cNvPr>
          <p:cNvSpPr txBox="1"/>
          <p:nvPr/>
        </p:nvSpPr>
        <p:spPr>
          <a:xfrm>
            <a:off x="6647919" y="2204863"/>
            <a:ext cx="238857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例えば、この部分には、上の流体は下の流体を</a:t>
            </a:r>
            <a:r>
              <a:rPr kumimoji="1" lang="ja-JP" altLang="en-US" sz="1600" dirty="0">
                <a:solidFill>
                  <a:srgbClr val="FF0000"/>
                </a:solidFill>
              </a:rPr>
              <a:t>流れの方向に引っ張る</a:t>
            </a:r>
            <a:r>
              <a:rPr kumimoji="1" lang="ja-JP" altLang="en-US" sz="1600" dirty="0">
                <a:solidFill>
                  <a:schemeClr val="tx1"/>
                </a:solidFill>
              </a:rPr>
              <a:t>ように力が働き、下の流体は、上の流体を</a:t>
            </a:r>
            <a:r>
              <a:rPr kumimoji="1" lang="ja-JP" altLang="en-US" sz="1600" dirty="0">
                <a:solidFill>
                  <a:srgbClr val="FF0000"/>
                </a:solidFill>
              </a:rPr>
              <a:t>引っ張り戻す（運動を阻止する）</a:t>
            </a:r>
            <a:r>
              <a:rPr kumimoji="1" lang="ja-JP" altLang="en-US" sz="1600" dirty="0">
                <a:solidFill>
                  <a:schemeClr val="tx1"/>
                </a:solidFill>
              </a:rPr>
              <a:t>ように力が働く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27ED1B49-BC95-4D97-A70F-07A308D471D9}"/>
              </a:ext>
            </a:extLst>
          </p:cNvPr>
          <p:cNvCxnSpPr/>
          <p:nvPr/>
        </p:nvCxnSpPr>
        <p:spPr bwMode="auto">
          <a:xfrm flipH="1">
            <a:off x="5652120" y="2924944"/>
            <a:ext cx="936104" cy="835184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02535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37523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809417"/>
            <a:ext cx="510453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流体内で</a:t>
            </a:r>
            <a:r>
              <a:rPr lang="ja-JP" altLang="en-US" sz="2000" dirty="0">
                <a:solidFill>
                  <a:srgbClr val="FF0000"/>
                </a:solidFill>
              </a:rPr>
              <a:t>相対運動</a:t>
            </a:r>
            <a:r>
              <a:rPr lang="ja-JP" altLang="en-US" sz="2000" dirty="0">
                <a:solidFill>
                  <a:schemeClr val="tx1"/>
                </a:solidFill>
              </a:rPr>
              <a:t>（平板上の流れ（下図）では、上の流体は下の流体に比べて、</a:t>
            </a:r>
            <a:r>
              <a:rPr lang="ja-JP" altLang="en-US" sz="2000" dirty="0">
                <a:solidFill>
                  <a:srgbClr val="FF0000"/>
                </a:solidFill>
              </a:rPr>
              <a:t>相対的に</a:t>
            </a:r>
            <a:r>
              <a:rPr lang="ja-JP" altLang="en-US" sz="2000" dirty="0">
                <a:solidFill>
                  <a:schemeClr val="tx1"/>
                </a:solidFill>
              </a:rPr>
              <a:t>速く運動する）があると、</a:t>
            </a:r>
            <a:r>
              <a:rPr lang="ja-JP" altLang="en-US" sz="2000" dirty="0">
                <a:solidFill>
                  <a:srgbClr val="0000FF"/>
                </a:solidFill>
              </a:rPr>
              <a:t>粘性</a:t>
            </a:r>
            <a:r>
              <a:rPr lang="ja-JP" altLang="en-US" sz="2000" dirty="0">
                <a:solidFill>
                  <a:schemeClr val="tx1"/>
                </a:solidFill>
              </a:rPr>
              <a:t>の作用により、流体内に摩擦力（抵抗）が働く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563888" y="4231930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563888" y="4230869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3995936" y="4231930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4499992" y="2359722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4487856" y="2330059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6732240" y="4006614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006614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4634" r="-12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230426" y="2143698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426" y="2143698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8421" r="-10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271722" y="4284193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722" y="4284193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4499992" y="3079802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4499992" y="3367834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4510834" y="3655866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499992" y="3943898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4499992" y="2791770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4499992" y="2503738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020143" y="2071690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143" y="2071690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コネクタ 33"/>
          <p:cNvCxnSpPr/>
          <p:nvPr/>
        </p:nvCxnSpPr>
        <p:spPr bwMode="auto">
          <a:xfrm>
            <a:off x="5356860" y="3760128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357469" y="3800154"/>
            <a:ext cx="203888" cy="0"/>
          </a:xfrm>
          <a:prstGeom prst="line">
            <a:avLst/>
          </a:prstGeom>
          <a:solidFill>
            <a:srgbClr val="3399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AutoShape 2" descr="小牧市立北里小学校">
            <a:extLst>
              <a:ext uri="{FF2B5EF4-FFF2-40B4-BE49-F238E27FC236}">
                <a16:creationId xmlns:a16="http://schemas.microsoft.com/office/drawing/2014/main" id="{191B1816-591B-4279-B62A-0255A3AC5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4B75B7F-FDB2-4DD3-8E67-6C55B1DC540B}"/>
              </a:ext>
            </a:extLst>
          </p:cNvPr>
          <p:cNvSpPr txBox="1"/>
          <p:nvPr/>
        </p:nvSpPr>
        <p:spPr>
          <a:xfrm>
            <a:off x="6647919" y="2204863"/>
            <a:ext cx="238857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例えば、この部分には、上の流体は下の流体を</a:t>
            </a:r>
            <a:r>
              <a:rPr kumimoji="1" lang="ja-JP" altLang="en-US" sz="1600" dirty="0">
                <a:solidFill>
                  <a:srgbClr val="FF0000"/>
                </a:solidFill>
              </a:rPr>
              <a:t>流れの方向に引っ張る</a:t>
            </a:r>
            <a:r>
              <a:rPr kumimoji="1" lang="ja-JP" altLang="en-US" sz="1600" dirty="0">
                <a:solidFill>
                  <a:schemeClr val="tx1"/>
                </a:solidFill>
              </a:rPr>
              <a:t>ように力が働き、下の流体は、上の流体を</a:t>
            </a:r>
            <a:r>
              <a:rPr kumimoji="1" lang="ja-JP" altLang="en-US" sz="1600" dirty="0">
                <a:solidFill>
                  <a:srgbClr val="FF0000"/>
                </a:solidFill>
              </a:rPr>
              <a:t>引っ張り戻す（運動を阻止する）</a:t>
            </a:r>
            <a:r>
              <a:rPr kumimoji="1" lang="ja-JP" altLang="en-US" sz="1600" dirty="0">
                <a:solidFill>
                  <a:schemeClr val="tx1"/>
                </a:solidFill>
              </a:rPr>
              <a:t>ように力が働く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27ED1B49-BC95-4D97-A70F-07A308D471D9}"/>
              </a:ext>
            </a:extLst>
          </p:cNvPr>
          <p:cNvCxnSpPr/>
          <p:nvPr/>
        </p:nvCxnSpPr>
        <p:spPr bwMode="auto">
          <a:xfrm flipH="1">
            <a:off x="5652120" y="2924944"/>
            <a:ext cx="936104" cy="835184"/>
          </a:xfrm>
          <a:prstGeom prst="straightConnector1">
            <a:avLst/>
          </a:prstGeom>
          <a:solidFill>
            <a:srgbClr val="3399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799ED20-CF35-4AB9-8683-F6E0B765887F}"/>
              </a:ext>
            </a:extLst>
          </p:cNvPr>
          <p:cNvSpPr txBox="1"/>
          <p:nvPr/>
        </p:nvSpPr>
        <p:spPr>
          <a:xfrm>
            <a:off x="6660232" y="4941168"/>
            <a:ext cx="216024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chemeClr val="tx1"/>
                </a:solidFill>
              </a:rPr>
              <a:t>この関係式は、すべての流体に成り立つものであるが、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l"/>
            <a:r>
              <a:rPr lang="en-US" altLang="ja-JP" sz="1600" dirty="0">
                <a:solidFill>
                  <a:schemeClr val="tx1"/>
                </a:solidFill>
              </a:rPr>
              <a:t>Newton </a:t>
            </a:r>
            <a:r>
              <a:rPr lang="ja-JP" altLang="en-US" sz="1600" dirty="0">
                <a:solidFill>
                  <a:schemeClr val="tx1"/>
                </a:solidFill>
              </a:rPr>
              <a:t>の仮説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l"/>
            <a:r>
              <a:rPr lang="ja-JP" altLang="en-US" sz="1600" dirty="0">
                <a:solidFill>
                  <a:schemeClr val="tx1"/>
                </a:solidFill>
              </a:rPr>
              <a:t>と呼ばれている。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732B3C6-6D6A-4112-9E02-89BBA40815DC}"/>
                  </a:ext>
                </a:extLst>
              </p:cNvPr>
              <p:cNvSpPr txBox="1"/>
              <p:nvPr/>
            </p:nvSpPr>
            <p:spPr>
              <a:xfrm>
                <a:off x="3347864" y="5319942"/>
                <a:ext cx="1208344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732B3C6-6D6A-4112-9E02-89BBA4081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5319942"/>
                <a:ext cx="1208344" cy="7013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6FF0A30-3DAA-4A7F-A183-4F1A0C790BE6}"/>
              </a:ext>
            </a:extLst>
          </p:cNvPr>
          <p:cNvSpPr txBox="1"/>
          <p:nvPr/>
        </p:nvSpPr>
        <p:spPr>
          <a:xfrm>
            <a:off x="467544" y="4653136"/>
            <a:ext cx="510453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この摩擦力は、</a:t>
            </a:r>
            <a:r>
              <a:rPr lang="ja-JP" altLang="en-US" sz="2000" dirty="0">
                <a:solidFill>
                  <a:srgbClr val="FF0000"/>
                </a:solidFill>
              </a:rPr>
              <a:t>相対運動</a:t>
            </a:r>
            <a:r>
              <a:rPr lang="ja-JP" altLang="en-US" sz="2000" dirty="0">
                <a:solidFill>
                  <a:schemeClr val="tx1"/>
                </a:solidFill>
              </a:rPr>
              <a:t>の大きさに比例し、以下の式で与えられる。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951B33B-AEEC-489B-8928-EB14098ADF73}"/>
              </a:ext>
            </a:extLst>
          </p:cNvPr>
          <p:cNvSpPr txBox="1"/>
          <p:nvPr/>
        </p:nvSpPr>
        <p:spPr>
          <a:xfrm>
            <a:off x="467544" y="6093296"/>
            <a:ext cx="510453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ここで </a:t>
            </a:r>
            <a:r>
              <a:rPr lang="en-US" altLang="ja-JP" sz="2000" i="1" dirty="0">
                <a:solidFill>
                  <a:srgbClr val="FF0000"/>
                </a:solidFill>
              </a:rPr>
              <a:t>μ</a:t>
            </a:r>
            <a:r>
              <a:rPr lang="ja-JP" altLang="en-US" sz="2000" i="1" dirty="0">
                <a:solidFill>
                  <a:srgbClr val="FF0000"/>
                </a:solidFill>
              </a:rPr>
              <a:t> </a:t>
            </a:r>
            <a:r>
              <a:rPr lang="ja-JP" altLang="en-US" sz="2000" dirty="0">
                <a:solidFill>
                  <a:schemeClr val="tx1"/>
                </a:solidFill>
              </a:rPr>
              <a:t>は、流体の物性で、</a:t>
            </a:r>
            <a:r>
              <a:rPr lang="ja-JP" altLang="en-US" sz="2000" dirty="0">
                <a:solidFill>
                  <a:srgbClr val="FF0000"/>
                </a:solidFill>
              </a:rPr>
              <a:t>粘性係数</a:t>
            </a:r>
            <a:r>
              <a:rPr lang="ja-JP" altLang="en-US" sz="2000" dirty="0">
                <a:solidFill>
                  <a:schemeClr val="tx1"/>
                </a:solidFill>
              </a:rPr>
              <a:t>と呼ばれる。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4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37523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809417"/>
            <a:ext cx="510453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粘性の大きさによって、平板上の流れの流速分布は変化する。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4394260" y="3645024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4394260" y="3643963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826308" y="3645024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5330364" y="1772816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5318228" y="1743153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562612" y="3419708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612" y="3419708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7073" r="-97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060798" y="1556792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798" y="1556792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102094" y="3697287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094" y="3697287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5330364" y="2492896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5330364" y="2780928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5341206" y="3068960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5330364" y="3356992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5330364" y="2204864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5330364" y="1916832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850515" y="1484784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515" y="1484784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 descr="小牧市立北里小学校">
            <a:extLst>
              <a:ext uri="{FF2B5EF4-FFF2-40B4-BE49-F238E27FC236}">
                <a16:creationId xmlns:a16="http://schemas.microsoft.com/office/drawing/2014/main" id="{191B1816-591B-4279-B62A-0255A3AC5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49972" y="268969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6FAD0A0-E23E-4B32-BBFA-4312F76A2C65}"/>
              </a:ext>
            </a:extLst>
          </p:cNvPr>
          <p:cNvSpPr txBox="1"/>
          <p:nvPr/>
        </p:nvSpPr>
        <p:spPr>
          <a:xfrm>
            <a:off x="179512" y="4305290"/>
            <a:ext cx="4338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極限状態として、粘性がない流体では、一様な流速分布となる。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9AD5E01-BB89-4AF6-8848-7E75EAE4638D}"/>
              </a:ext>
            </a:extLst>
          </p:cNvPr>
          <p:cNvSpPr/>
          <p:nvPr/>
        </p:nvSpPr>
        <p:spPr bwMode="auto">
          <a:xfrm>
            <a:off x="4394260" y="6237312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1BA87AAF-196E-4405-98C7-21A00C7E2026}"/>
              </a:ext>
            </a:extLst>
          </p:cNvPr>
          <p:cNvCxnSpPr/>
          <p:nvPr/>
        </p:nvCxnSpPr>
        <p:spPr bwMode="auto">
          <a:xfrm>
            <a:off x="4394260" y="6236251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6F342D7-B907-4ED5-AED5-FABCE6D679E2}"/>
              </a:ext>
            </a:extLst>
          </p:cNvPr>
          <p:cNvCxnSpPr/>
          <p:nvPr/>
        </p:nvCxnSpPr>
        <p:spPr bwMode="auto">
          <a:xfrm>
            <a:off x="4826308" y="6237312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EB8ED9E0-7AF7-4C2F-86D6-193B325F90C6}"/>
              </a:ext>
            </a:extLst>
          </p:cNvPr>
          <p:cNvCxnSpPr/>
          <p:nvPr/>
        </p:nvCxnSpPr>
        <p:spPr bwMode="auto">
          <a:xfrm flipV="1">
            <a:off x="5330364" y="4365104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1714CF7-494A-475B-A648-DE4A149AEF1E}"/>
                  </a:ext>
                </a:extLst>
              </p:cNvPr>
              <p:cNvSpPr txBox="1"/>
              <p:nvPr/>
            </p:nvSpPr>
            <p:spPr>
              <a:xfrm>
                <a:off x="7562612" y="6011996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1714CF7-494A-475B-A648-DE4A149AE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612" y="6011996"/>
                <a:ext cx="249748" cy="369332"/>
              </a:xfrm>
              <a:prstGeom prst="rect">
                <a:avLst/>
              </a:prstGeom>
              <a:blipFill>
                <a:blip r:embed="rId7"/>
                <a:stretch>
                  <a:fillRect l="-17073" r="-97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665255F-4FF7-41A5-9AFF-1F0C35D78612}"/>
                  </a:ext>
                </a:extLst>
              </p:cNvPr>
              <p:cNvSpPr txBox="1"/>
              <p:nvPr/>
            </p:nvSpPr>
            <p:spPr>
              <a:xfrm>
                <a:off x="5060798" y="4149080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665255F-4FF7-41A5-9AFF-1F0C35D78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798" y="4149080"/>
                <a:ext cx="231282" cy="369332"/>
              </a:xfrm>
              <a:prstGeom prst="rect">
                <a:avLst/>
              </a:prstGeom>
              <a:blipFill>
                <a:blip r:embed="rId8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7D7E7E5-CE31-4617-8A16-1789CC46BE9E}"/>
                  </a:ext>
                </a:extLst>
              </p:cNvPr>
              <p:cNvSpPr txBox="1"/>
              <p:nvPr/>
            </p:nvSpPr>
            <p:spPr>
              <a:xfrm>
                <a:off x="5102094" y="6289575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7D7E7E5-CE31-4617-8A16-1789CC46B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094" y="6289575"/>
                <a:ext cx="243528" cy="307777"/>
              </a:xfrm>
              <a:prstGeom prst="rect">
                <a:avLst/>
              </a:prstGeom>
              <a:blipFill>
                <a:blip r:embed="rId9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667E8D6C-9C09-4B84-A55D-2D51CD1AA3A6}"/>
                  </a:ext>
                </a:extLst>
              </p:cNvPr>
              <p:cNvSpPr txBox="1"/>
              <p:nvPr/>
            </p:nvSpPr>
            <p:spPr>
              <a:xfrm>
                <a:off x="5850515" y="4077072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667E8D6C-9C09-4B84-A55D-2D51CD1AA3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515" y="4077072"/>
                <a:ext cx="30566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85A9884-F502-4E10-AB0E-9CADBE252D78}"/>
              </a:ext>
            </a:extLst>
          </p:cNvPr>
          <p:cNvGrpSpPr/>
          <p:nvPr/>
        </p:nvGrpSpPr>
        <p:grpSpPr>
          <a:xfrm>
            <a:off x="5330364" y="4365104"/>
            <a:ext cx="1080120" cy="1863824"/>
            <a:chOff x="4860032" y="1700808"/>
            <a:chExt cx="1080120" cy="1863824"/>
          </a:xfrm>
        </p:grpSpPr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61BAAD6D-1E70-4779-AB61-44E9CDA5354E}"/>
                </a:ext>
              </a:extLst>
            </p:cNvPr>
            <p:cNvCxnSpPr/>
            <p:nvPr/>
          </p:nvCxnSpPr>
          <p:spPr bwMode="auto">
            <a:xfrm flipV="1">
              <a:off x="5940152" y="1700808"/>
              <a:ext cx="0" cy="186382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95A39FD8-9750-41FA-9E3A-46B3C3B35750}"/>
                </a:ext>
              </a:extLst>
            </p:cNvPr>
            <p:cNvCxnSpPr/>
            <p:nvPr/>
          </p:nvCxnSpPr>
          <p:spPr bwMode="auto">
            <a:xfrm flipV="1">
              <a:off x="4876658" y="3429000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8B61E5D4-A004-4010-BBD2-9005EB6D49B2}"/>
                </a:ext>
              </a:extLst>
            </p:cNvPr>
            <p:cNvCxnSpPr/>
            <p:nvPr/>
          </p:nvCxnSpPr>
          <p:spPr bwMode="auto">
            <a:xfrm flipV="1">
              <a:off x="4860032" y="3132584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87DBFB1E-9089-4688-9866-289DAD0DC502}"/>
                </a:ext>
              </a:extLst>
            </p:cNvPr>
            <p:cNvCxnSpPr/>
            <p:nvPr/>
          </p:nvCxnSpPr>
          <p:spPr bwMode="auto">
            <a:xfrm flipV="1">
              <a:off x="4860032" y="2852936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B9C21122-C779-4D2B-80BA-C735D90A4E40}"/>
                </a:ext>
              </a:extLst>
            </p:cNvPr>
            <p:cNvCxnSpPr/>
            <p:nvPr/>
          </p:nvCxnSpPr>
          <p:spPr bwMode="auto">
            <a:xfrm flipV="1">
              <a:off x="4860032" y="2564904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5E4415AF-1EC4-4909-857E-86BD384D5318}"/>
                </a:ext>
              </a:extLst>
            </p:cNvPr>
            <p:cNvCxnSpPr/>
            <p:nvPr/>
          </p:nvCxnSpPr>
          <p:spPr bwMode="auto">
            <a:xfrm flipV="1">
              <a:off x="4860032" y="2276872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512DF127-4D6F-46A7-AE49-CE94069C9FDE}"/>
                </a:ext>
              </a:extLst>
            </p:cNvPr>
            <p:cNvCxnSpPr/>
            <p:nvPr/>
          </p:nvCxnSpPr>
          <p:spPr bwMode="auto">
            <a:xfrm flipV="1">
              <a:off x="4860032" y="1988840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1446929-DEBA-4C71-BF04-B7322A00DC69}"/>
              </a:ext>
            </a:extLst>
          </p:cNvPr>
          <p:cNvSpPr txBox="1"/>
          <p:nvPr/>
        </p:nvSpPr>
        <p:spPr>
          <a:xfrm>
            <a:off x="7002558" y="4457690"/>
            <a:ext cx="181791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rgbClr val="FF0000"/>
                </a:solidFill>
              </a:rPr>
              <a:t>非粘性流体</a:t>
            </a:r>
            <a:r>
              <a:rPr lang="ja-JP" altLang="en-US" sz="2000" dirty="0">
                <a:solidFill>
                  <a:schemeClr val="tx1"/>
                </a:solidFill>
              </a:rPr>
              <a:t>の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流れ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DA5FF4F-F193-4B6C-8CC7-38FDB9CA99DB}"/>
              </a:ext>
            </a:extLst>
          </p:cNvPr>
          <p:cNvSpPr txBox="1"/>
          <p:nvPr/>
        </p:nvSpPr>
        <p:spPr>
          <a:xfrm>
            <a:off x="7020272" y="1628800"/>
            <a:ext cx="181791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rgbClr val="0000FF"/>
                </a:solidFill>
              </a:rPr>
              <a:t>粘性流体</a:t>
            </a:r>
            <a:r>
              <a:rPr lang="ja-JP" altLang="en-US" sz="2000" dirty="0">
                <a:solidFill>
                  <a:schemeClr val="tx1"/>
                </a:solidFill>
              </a:rPr>
              <a:t>の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流れ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83" name="フリーフォーム 8">
            <a:extLst>
              <a:ext uri="{FF2B5EF4-FFF2-40B4-BE49-F238E27FC236}">
                <a16:creationId xmlns:a16="http://schemas.microsoft.com/office/drawing/2014/main" id="{76303EC2-6382-45F6-AB6E-70B23E49ED57}"/>
              </a:ext>
            </a:extLst>
          </p:cNvPr>
          <p:cNvSpPr/>
          <p:nvPr/>
        </p:nvSpPr>
        <p:spPr bwMode="auto">
          <a:xfrm>
            <a:off x="5335440" y="1745777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82868 w 1309026"/>
              <a:gd name="connsiteY1" fmla="*/ 1773621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82868 w 1309026"/>
              <a:gd name="connsiteY1" fmla="*/ 1773621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82868 w 1309026"/>
              <a:gd name="connsiteY1" fmla="*/ 1773621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639816" y="1873469"/>
                  <a:pt x="882868" y="1773621"/>
                </a:cubicBezTo>
                <a:cubicBezTo>
                  <a:pt x="1125920" y="1673773"/>
                  <a:pt x="1175844" y="1594945"/>
                  <a:pt x="1221827" y="1300655"/>
                </a:cubicBezTo>
                <a:cubicBezTo>
                  <a:pt x="1267810" y="1006365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4" name="フリーフォーム 8">
            <a:extLst>
              <a:ext uri="{FF2B5EF4-FFF2-40B4-BE49-F238E27FC236}">
                <a16:creationId xmlns:a16="http://schemas.microsoft.com/office/drawing/2014/main" id="{4C149550-47BB-4340-99A2-4E619E42DEA3}"/>
              </a:ext>
            </a:extLst>
          </p:cNvPr>
          <p:cNvSpPr/>
          <p:nvPr/>
        </p:nvSpPr>
        <p:spPr bwMode="auto">
          <a:xfrm>
            <a:off x="5329373" y="1740520"/>
            <a:ext cx="1308537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072055 w 1309026"/>
              <a:gd name="connsiteY2" fmla="*/ 1143000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575441 w 1309026"/>
              <a:gd name="connsiteY1" fmla="*/ 1631731 h 1899745"/>
              <a:gd name="connsiteX2" fmla="*/ 1072055 w 1309026"/>
              <a:gd name="connsiteY2" fmla="*/ 1143000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575441 w 1309026"/>
              <a:gd name="connsiteY1" fmla="*/ 1631731 h 1899745"/>
              <a:gd name="connsiteX2" fmla="*/ 930165 w 1309026"/>
              <a:gd name="connsiteY2" fmla="*/ 1143000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59676 w 1308537"/>
              <a:gd name="connsiteY1" fmla="*/ 1592318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59676 w 1308537"/>
              <a:gd name="connsiteY1" fmla="*/ 1592318 h 1899745"/>
              <a:gd name="connsiteX2" fmla="*/ 898634 w 1308537"/>
              <a:gd name="connsiteY2" fmla="*/ 1127235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537" h="1899745">
                <a:moveTo>
                  <a:pt x="0" y="1899745"/>
                </a:moveTo>
                <a:cubicBezTo>
                  <a:pt x="243708" y="1857703"/>
                  <a:pt x="409904" y="1721070"/>
                  <a:pt x="559676" y="1592318"/>
                </a:cubicBezTo>
                <a:cubicBezTo>
                  <a:pt x="709448" y="1463566"/>
                  <a:pt x="805355" y="1286204"/>
                  <a:pt x="898634" y="1127235"/>
                </a:cubicBezTo>
                <a:cubicBezTo>
                  <a:pt x="991913" y="968266"/>
                  <a:pt x="1034620" y="891743"/>
                  <a:pt x="1119351" y="638503"/>
                </a:cubicBezTo>
                <a:cubicBezTo>
                  <a:pt x="1211965" y="385263"/>
                  <a:pt x="1243504" y="272613"/>
                  <a:pt x="1308537" y="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34578451-CA5F-4405-8EBC-6ABD16EE090A}"/>
              </a:ext>
            </a:extLst>
          </p:cNvPr>
          <p:cNvSpPr txBox="1"/>
          <p:nvPr/>
        </p:nvSpPr>
        <p:spPr>
          <a:xfrm>
            <a:off x="6524600" y="3140968"/>
            <a:ext cx="9997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粘性小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39A8B342-F806-473C-86AA-810C3FD9E6CE}"/>
              </a:ext>
            </a:extLst>
          </p:cNvPr>
          <p:cNvSpPr txBox="1"/>
          <p:nvPr/>
        </p:nvSpPr>
        <p:spPr>
          <a:xfrm>
            <a:off x="5588496" y="2442374"/>
            <a:ext cx="9997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0000FF"/>
                </a:solidFill>
              </a:rPr>
              <a:t>粘性大</a:t>
            </a:r>
            <a:endParaRPr kumimoji="1" lang="en-US" altLang="ja-JP" sz="1600" baseline="300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C8EC60AD-3994-412D-8E01-3FE63E215339}"/>
                  </a:ext>
                </a:extLst>
              </p:cNvPr>
              <p:cNvSpPr txBox="1"/>
              <p:nvPr/>
            </p:nvSpPr>
            <p:spPr>
              <a:xfrm>
                <a:off x="7122812" y="5220937"/>
                <a:ext cx="6895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C8EC60AD-3994-412D-8E01-3FE63E215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812" y="5220937"/>
                <a:ext cx="689548" cy="307777"/>
              </a:xfrm>
              <a:prstGeom prst="rect">
                <a:avLst/>
              </a:prstGeom>
              <a:blipFill>
                <a:blip r:embed="rId11"/>
                <a:stretch>
                  <a:fillRect l="-7018" r="-7018" b="-235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9DE14FE3-D320-4761-A60A-3ACBE3770C9E}"/>
                  </a:ext>
                </a:extLst>
              </p:cNvPr>
              <p:cNvSpPr txBox="1"/>
              <p:nvPr/>
            </p:nvSpPr>
            <p:spPr>
              <a:xfrm>
                <a:off x="6804248" y="2894747"/>
                <a:ext cx="4190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ja-JP" alt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小</m:t>
                      </m:r>
                    </m:oMath>
                  </m:oMathPara>
                </a14:m>
                <a:endParaRPr kumimoji="1" lang="ja-JP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9DE14FE3-D320-4761-A60A-3ACBE3770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94747"/>
                <a:ext cx="419089" cy="246221"/>
              </a:xfrm>
              <a:prstGeom prst="rect">
                <a:avLst/>
              </a:prstGeom>
              <a:blipFill>
                <a:blip r:embed="rId12"/>
                <a:stretch>
                  <a:fillRect l="-10145" t="-5000" r="-14493" b="-22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A7DAA7E8-D0F1-468F-AFDF-E77DB45BDC0D}"/>
                  </a:ext>
                </a:extLst>
              </p:cNvPr>
              <p:cNvSpPr txBox="1"/>
              <p:nvPr/>
            </p:nvSpPr>
            <p:spPr>
              <a:xfrm>
                <a:off x="5809095" y="2204864"/>
                <a:ext cx="4190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ja-JP" altLang="en-US" sz="16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1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大</m:t>
                      </m:r>
                    </m:oMath>
                  </m:oMathPara>
                </a14:m>
                <a:endParaRPr kumimoji="1" lang="ja-JP" altLang="en-US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A7DAA7E8-D0F1-468F-AFDF-E77DB45BD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095" y="2204864"/>
                <a:ext cx="419089" cy="246221"/>
              </a:xfrm>
              <a:prstGeom prst="rect">
                <a:avLst/>
              </a:prstGeom>
              <a:blipFill>
                <a:blip r:embed="rId13"/>
                <a:stretch>
                  <a:fillRect l="-11594" t="-7500" r="-14493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133A2E12-58E5-4FAF-AFC0-F6B9B7DCB7B1}"/>
              </a:ext>
            </a:extLst>
          </p:cNvPr>
          <p:cNvSpPr txBox="1"/>
          <p:nvPr/>
        </p:nvSpPr>
        <p:spPr>
          <a:xfrm>
            <a:off x="395536" y="5099700"/>
            <a:ext cx="333840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solidFill>
                  <a:schemeClr val="tx1"/>
                </a:solidFill>
              </a:rPr>
              <a:t>実在流体はすべて</a:t>
            </a:r>
            <a:r>
              <a:rPr kumimoji="1" lang="ja-JP" altLang="en-US" sz="1600" dirty="0">
                <a:solidFill>
                  <a:srgbClr val="0000FF"/>
                </a:solidFill>
              </a:rPr>
              <a:t>粘性流体</a:t>
            </a:r>
            <a:r>
              <a:rPr kumimoji="1" lang="ja-JP" altLang="en-US" sz="1600" dirty="0">
                <a:solidFill>
                  <a:schemeClr val="tx1"/>
                </a:solidFill>
              </a:rPr>
              <a:t>である。しかし、水の粘性は小さく、条件によっては、粘性を無視しても差し支えない場合がある。このような場合には、水を</a:t>
            </a:r>
            <a:r>
              <a:rPr kumimoji="1" lang="ja-JP" altLang="en-US" sz="1600" dirty="0">
                <a:solidFill>
                  <a:srgbClr val="FF0000"/>
                </a:solidFill>
              </a:rPr>
              <a:t>非粘性流体</a:t>
            </a:r>
            <a:r>
              <a:rPr kumimoji="1" lang="ja-JP" altLang="en-US" sz="1600" dirty="0">
                <a:solidFill>
                  <a:schemeClr val="tx1"/>
                </a:solidFill>
              </a:rPr>
              <a:t>として扱うことで、分析が簡単になる（教科書２．５）。</a:t>
            </a:r>
          </a:p>
        </p:txBody>
      </p:sp>
    </p:spTree>
    <p:extLst>
      <p:ext uri="{BB962C8B-B14F-4D97-AF65-F5344CB8AC3E}">
        <p14:creationId xmlns:p14="http://schemas.microsoft.com/office/powerpoint/2010/main" val="74580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251520" y="116632"/>
            <a:ext cx="216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１．４ 粘性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22323" y="188640"/>
            <a:ext cx="18261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教科書</a:t>
            </a:r>
            <a:r>
              <a:rPr lang="en-US" altLang="ja-JP" sz="2400" dirty="0">
                <a:solidFill>
                  <a:schemeClr val="tx1"/>
                </a:solidFill>
              </a:rPr>
              <a:t>p. 5-6</a:t>
            </a:r>
            <a:endParaRPr kumimoji="1" lang="en-US" altLang="ja-JP" sz="2400" baseline="300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37523"/>
            <a:ext cx="2880320" cy="3139549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3499912" y="809417"/>
            <a:ext cx="510453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粘性の大きさによって、平板上の流れの流速分布は変化する。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4394260" y="3645024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4394260" y="3643963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826308" y="3645024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5330364" y="1772816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フリーフォーム 8"/>
          <p:cNvSpPr/>
          <p:nvPr/>
        </p:nvSpPr>
        <p:spPr bwMode="auto">
          <a:xfrm>
            <a:off x="5318228" y="1743153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487417" y="1815662"/>
                  <a:pt x="670034" y="1702676"/>
                </a:cubicBezTo>
                <a:cubicBezTo>
                  <a:pt x="852651" y="1589690"/>
                  <a:pt x="990600" y="1456996"/>
                  <a:pt x="1095703" y="1221827"/>
                </a:cubicBezTo>
                <a:cubicBezTo>
                  <a:pt x="1200806" y="986658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562612" y="3419708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612" y="3419708"/>
                <a:ext cx="249748" cy="369332"/>
              </a:xfrm>
              <a:prstGeom prst="rect">
                <a:avLst/>
              </a:prstGeom>
              <a:blipFill>
                <a:blip r:embed="rId3"/>
                <a:stretch>
                  <a:fillRect l="-17073" r="-97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060798" y="1556792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798" y="1556792"/>
                <a:ext cx="231282" cy="369332"/>
              </a:xfrm>
              <a:prstGeom prst="rect">
                <a:avLst/>
              </a:prstGeom>
              <a:blipFill>
                <a:blip r:embed="rId4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102094" y="3697287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094" y="3697287"/>
                <a:ext cx="243528" cy="307777"/>
              </a:xfrm>
              <a:prstGeom prst="rect">
                <a:avLst/>
              </a:prstGeom>
              <a:blipFill>
                <a:blip r:embed="rId5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/>
          <p:cNvCxnSpPr/>
          <p:nvPr/>
        </p:nvCxnSpPr>
        <p:spPr bwMode="auto">
          <a:xfrm>
            <a:off x="5330364" y="2492896"/>
            <a:ext cx="1224136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5330364" y="2780928"/>
            <a:ext cx="115212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5341206" y="3068960"/>
            <a:ext cx="1008112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5330364" y="3356992"/>
            <a:ext cx="792088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5330364" y="2204864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5330364" y="1916832"/>
            <a:ext cx="1296890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850515" y="1484784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515" y="1484784"/>
                <a:ext cx="305661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 descr="小牧市立北里小学校">
            <a:extLst>
              <a:ext uri="{FF2B5EF4-FFF2-40B4-BE49-F238E27FC236}">
                <a16:creationId xmlns:a16="http://schemas.microsoft.com/office/drawing/2014/main" id="{191B1816-591B-4279-B62A-0255A3AC5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49972" y="268969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6FAD0A0-E23E-4B32-BBFA-4312F76A2C65}"/>
              </a:ext>
            </a:extLst>
          </p:cNvPr>
          <p:cNvSpPr txBox="1"/>
          <p:nvPr/>
        </p:nvSpPr>
        <p:spPr>
          <a:xfrm>
            <a:off x="179512" y="4305290"/>
            <a:ext cx="4338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極限状態として、粘性がない流体では、一様な流速分布となる。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9AD5E01-BB89-4AF6-8848-7E75EAE4638D}"/>
              </a:ext>
            </a:extLst>
          </p:cNvPr>
          <p:cNvSpPr/>
          <p:nvPr/>
        </p:nvSpPr>
        <p:spPr bwMode="auto">
          <a:xfrm>
            <a:off x="4394260" y="6237312"/>
            <a:ext cx="2736304" cy="144016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1BA87AAF-196E-4405-98C7-21A00C7E2026}"/>
              </a:ext>
            </a:extLst>
          </p:cNvPr>
          <p:cNvCxnSpPr/>
          <p:nvPr/>
        </p:nvCxnSpPr>
        <p:spPr bwMode="auto">
          <a:xfrm>
            <a:off x="4394260" y="6236251"/>
            <a:ext cx="2736304" cy="0"/>
          </a:xfrm>
          <a:prstGeom prst="line">
            <a:avLst/>
          </a:prstGeom>
          <a:solidFill>
            <a:srgbClr val="3399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6F342D7-B907-4ED5-AED5-FABCE6D679E2}"/>
              </a:ext>
            </a:extLst>
          </p:cNvPr>
          <p:cNvCxnSpPr/>
          <p:nvPr/>
        </p:nvCxnSpPr>
        <p:spPr bwMode="auto">
          <a:xfrm>
            <a:off x="4826308" y="6237312"/>
            <a:ext cx="2736304" cy="0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EB8ED9E0-7AF7-4C2F-86D6-193B325F90C6}"/>
              </a:ext>
            </a:extLst>
          </p:cNvPr>
          <p:cNvCxnSpPr/>
          <p:nvPr/>
        </p:nvCxnSpPr>
        <p:spPr bwMode="auto">
          <a:xfrm flipV="1">
            <a:off x="5330364" y="4365104"/>
            <a:ext cx="0" cy="1863824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1714CF7-494A-475B-A648-DE4A149AEF1E}"/>
                  </a:ext>
                </a:extLst>
              </p:cNvPr>
              <p:cNvSpPr txBox="1"/>
              <p:nvPr/>
            </p:nvSpPr>
            <p:spPr>
              <a:xfrm>
                <a:off x="7562612" y="6011996"/>
                <a:ext cx="2497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1714CF7-494A-475B-A648-DE4A149AE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612" y="6011996"/>
                <a:ext cx="249748" cy="369332"/>
              </a:xfrm>
              <a:prstGeom prst="rect">
                <a:avLst/>
              </a:prstGeom>
              <a:blipFill>
                <a:blip r:embed="rId7"/>
                <a:stretch>
                  <a:fillRect l="-17073" r="-97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665255F-4FF7-41A5-9AFF-1F0C35D78612}"/>
                  </a:ext>
                </a:extLst>
              </p:cNvPr>
              <p:cNvSpPr txBox="1"/>
              <p:nvPr/>
            </p:nvSpPr>
            <p:spPr>
              <a:xfrm>
                <a:off x="5060798" y="4149080"/>
                <a:ext cx="2312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665255F-4FF7-41A5-9AFF-1F0C35D78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798" y="4149080"/>
                <a:ext cx="231282" cy="369332"/>
              </a:xfrm>
              <a:prstGeom prst="rect">
                <a:avLst/>
              </a:prstGeom>
              <a:blipFill>
                <a:blip r:embed="rId8"/>
                <a:stretch>
                  <a:fillRect l="-15789" r="-131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7D7E7E5-CE31-4617-8A16-1789CC46BE9E}"/>
                  </a:ext>
                </a:extLst>
              </p:cNvPr>
              <p:cNvSpPr txBox="1"/>
              <p:nvPr/>
            </p:nvSpPr>
            <p:spPr>
              <a:xfrm>
                <a:off x="5102094" y="6289575"/>
                <a:ext cx="24352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7D7E7E5-CE31-4617-8A16-1789CC46B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094" y="6289575"/>
                <a:ext cx="243528" cy="307777"/>
              </a:xfrm>
              <a:prstGeom prst="rect">
                <a:avLst/>
              </a:prstGeom>
              <a:blipFill>
                <a:blip r:embed="rId9"/>
                <a:stretch>
                  <a:fillRect l="-25000" r="-17500" b="-8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667E8D6C-9C09-4B84-A55D-2D51CD1AA3A6}"/>
                  </a:ext>
                </a:extLst>
              </p:cNvPr>
              <p:cNvSpPr txBox="1"/>
              <p:nvPr/>
            </p:nvSpPr>
            <p:spPr>
              <a:xfrm>
                <a:off x="5850515" y="4077072"/>
                <a:ext cx="305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667E8D6C-9C09-4B84-A55D-2D51CD1AA3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515" y="4077072"/>
                <a:ext cx="30566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B0CC92B9-5ECA-4343-9A20-05F36191F10D}"/>
              </a:ext>
            </a:extLst>
          </p:cNvPr>
          <p:cNvCxnSpPr>
            <a:cxnSpLocks/>
          </p:cNvCxnSpPr>
          <p:nvPr/>
        </p:nvCxnSpPr>
        <p:spPr bwMode="auto">
          <a:xfrm>
            <a:off x="5042332" y="6021288"/>
            <a:ext cx="275896" cy="213898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65A08C5-A695-4DA6-BCD6-BE0FEDE542BC}"/>
              </a:ext>
            </a:extLst>
          </p:cNvPr>
          <p:cNvSpPr txBox="1"/>
          <p:nvPr/>
        </p:nvSpPr>
        <p:spPr>
          <a:xfrm>
            <a:off x="4228376" y="5682734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FF0000"/>
                </a:solidFill>
              </a:rPr>
              <a:t>slip </a:t>
            </a:r>
            <a:r>
              <a:rPr lang="ja-JP" altLang="en-US" sz="1600" dirty="0">
                <a:solidFill>
                  <a:srgbClr val="FF0000"/>
                </a:solidFill>
              </a:rPr>
              <a:t>条件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85A9884-F502-4E10-AB0E-9CADBE252D78}"/>
              </a:ext>
            </a:extLst>
          </p:cNvPr>
          <p:cNvGrpSpPr/>
          <p:nvPr/>
        </p:nvGrpSpPr>
        <p:grpSpPr>
          <a:xfrm>
            <a:off x="5330364" y="4365104"/>
            <a:ext cx="1080120" cy="1863824"/>
            <a:chOff x="4860032" y="1700808"/>
            <a:chExt cx="1080120" cy="1863824"/>
          </a:xfrm>
        </p:grpSpPr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61BAAD6D-1E70-4779-AB61-44E9CDA5354E}"/>
                </a:ext>
              </a:extLst>
            </p:cNvPr>
            <p:cNvCxnSpPr/>
            <p:nvPr/>
          </p:nvCxnSpPr>
          <p:spPr bwMode="auto">
            <a:xfrm flipV="1">
              <a:off x="5940152" y="1700808"/>
              <a:ext cx="0" cy="186382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95A39FD8-9750-41FA-9E3A-46B3C3B35750}"/>
                </a:ext>
              </a:extLst>
            </p:cNvPr>
            <p:cNvCxnSpPr/>
            <p:nvPr/>
          </p:nvCxnSpPr>
          <p:spPr bwMode="auto">
            <a:xfrm flipV="1">
              <a:off x="4876658" y="3429000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8B61E5D4-A004-4010-BBD2-9005EB6D49B2}"/>
                </a:ext>
              </a:extLst>
            </p:cNvPr>
            <p:cNvCxnSpPr/>
            <p:nvPr/>
          </p:nvCxnSpPr>
          <p:spPr bwMode="auto">
            <a:xfrm flipV="1">
              <a:off x="4860032" y="3132584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87DBFB1E-9089-4688-9866-289DAD0DC502}"/>
                </a:ext>
              </a:extLst>
            </p:cNvPr>
            <p:cNvCxnSpPr/>
            <p:nvPr/>
          </p:nvCxnSpPr>
          <p:spPr bwMode="auto">
            <a:xfrm flipV="1">
              <a:off x="4860032" y="2852936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B9C21122-C779-4D2B-80BA-C735D90A4E40}"/>
                </a:ext>
              </a:extLst>
            </p:cNvPr>
            <p:cNvCxnSpPr/>
            <p:nvPr/>
          </p:nvCxnSpPr>
          <p:spPr bwMode="auto">
            <a:xfrm flipV="1">
              <a:off x="4860032" y="2564904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5E4415AF-1EC4-4909-857E-86BD384D5318}"/>
                </a:ext>
              </a:extLst>
            </p:cNvPr>
            <p:cNvCxnSpPr/>
            <p:nvPr/>
          </p:nvCxnSpPr>
          <p:spPr bwMode="auto">
            <a:xfrm flipV="1">
              <a:off x="4860032" y="2276872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512DF127-4D6F-46A7-AE49-CE94069C9FDE}"/>
                </a:ext>
              </a:extLst>
            </p:cNvPr>
            <p:cNvCxnSpPr/>
            <p:nvPr/>
          </p:nvCxnSpPr>
          <p:spPr bwMode="auto">
            <a:xfrm flipV="1">
              <a:off x="4860032" y="1988840"/>
              <a:ext cx="1060756" cy="8384"/>
            </a:xfrm>
            <a:prstGeom prst="line">
              <a:avLst/>
            </a:prstGeom>
            <a:solidFill>
              <a:srgbClr val="3399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1446929-DEBA-4C71-BF04-B7322A00DC69}"/>
              </a:ext>
            </a:extLst>
          </p:cNvPr>
          <p:cNvSpPr txBox="1"/>
          <p:nvPr/>
        </p:nvSpPr>
        <p:spPr>
          <a:xfrm>
            <a:off x="7002558" y="4457690"/>
            <a:ext cx="181791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rgbClr val="FF0000"/>
                </a:solidFill>
              </a:rPr>
              <a:t>非粘性流体</a:t>
            </a:r>
            <a:r>
              <a:rPr lang="ja-JP" altLang="en-US" sz="2000" dirty="0">
                <a:solidFill>
                  <a:schemeClr val="tx1"/>
                </a:solidFill>
              </a:rPr>
              <a:t>の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流れ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DA5FF4F-F193-4B6C-8CC7-38FDB9CA99DB}"/>
              </a:ext>
            </a:extLst>
          </p:cNvPr>
          <p:cNvSpPr txBox="1"/>
          <p:nvPr/>
        </p:nvSpPr>
        <p:spPr>
          <a:xfrm>
            <a:off x="7020272" y="1628800"/>
            <a:ext cx="181791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2000" dirty="0">
                <a:solidFill>
                  <a:srgbClr val="0000FF"/>
                </a:solidFill>
              </a:rPr>
              <a:t>粘性流体</a:t>
            </a:r>
            <a:r>
              <a:rPr lang="ja-JP" altLang="en-US" sz="2000" dirty="0">
                <a:solidFill>
                  <a:schemeClr val="tx1"/>
                </a:solidFill>
              </a:rPr>
              <a:t>の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流れ</a:t>
            </a:r>
            <a:endParaRPr kumimoji="1" lang="en-US" altLang="ja-JP" sz="2000" baseline="30000" dirty="0">
              <a:solidFill>
                <a:schemeClr val="tx1"/>
              </a:solidFill>
            </a:endParaRPr>
          </a:p>
        </p:txBody>
      </p:sp>
      <p:sp>
        <p:nvSpPr>
          <p:cNvPr id="83" name="フリーフォーム 8">
            <a:extLst>
              <a:ext uri="{FF2B5EF4-FFF2-40B4-BE49-F238E27FC236}">
                <a16:creationId xmlns:a16="http://schemas.microsoft.com/office/drawing/2014/main" id="{76303EC2-6382-45F6-AB6E-70B23E49ED57}"/>
              </a:ext>
            </a:extLst>
          </p:cNvPr>
          <p:cNvSpPr/>
          <p:nvPr/>
        </p:nvSpPr>
        <p:spPr bwMode="auto">
          <a:xfrm>
            <a:off x="5335440" y="1745777"/>
            <a:ext cx="1309026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82868 w 1309026"/>
              <a:gd name="connsiteY1" fmla="*/ 1773621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82868 w 1309026"/>
              <a:gd name="connsiteY1" fmla="*/ 1773621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82868 w 1309026"/>
              <a:gd name="connsiteY1" fmla="*/ 1773621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026" h="1899745">
                <a:moveTo>
                  <a:pt x="0" y="1899745"/>
                </a:moveTo>
                <a:cubicBezTo>
                  <a:pt x="243708" y="1857703"/>
                  <a:pt x="639816" y="1873469"/>
                  <a:pt x="882868" y="1773621"/>
                </a:cubicBezTo>
                <a:cubicBezTo>
                  <a:pt x="1125920" y="1673773"/>
                  <a:pt x="1175844" y="1594945"/>
                  <a:pt x="1221827" y="1300655"/>
                </a:cubicBezTo>
                <a:cubicBezTo>
                  <a:pt x="1267810" y="1006365"/>
                  <a:pt x="1286869" y="513371"/>
                  <a:pt x="1300655" y="291662"/>
                </a:cubicBezTo>
                <a:cubicBezTo>
                  <a:pt x="1314441" y="69953"/>
                  <a:pt x="1306566" y="122840"/>
                  <a:pt x="1308537" y="0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4" name="フリーフォーム 8">
            <a:extLst>
              <a:ext uri="{FF2B5EF4-FFF2-40B4-BE49-F238E27FC236}">
                <a16:creationId xmlns:a16="http://schemas.microsoft.com/office/drawing/2014/main" id="{4C149550-47BB-4340-99A2-4E619E42DEA3}"/>
              </a:ext>
            </a:extLst>
          </p:cNvPr>
          <p:cNvSpPr/>
          <p:nvPr/>
        </p:nvSpPr>
        <p:spPr bwMode="auto">
          <a:xfrm>
            <a:off x="5329373" y="1740520"/>
            <a:ext cx="1308537" cy="1899745"/>
          </a:xfrm>
          <a:custGeom>
            <a:avLst/>
            <a:gdLst>
              <a:gd name="connsiteX0" fmla="*/ 0 w 1323136"/>
              <a:gd name="connsiteY0" fmla="*/ 1899745 h 1899745"/>
              <a:gd name="connsiteX1" fmla="*/ 670034 w 1323136"/>
              <a:gd name="connsiteY1" fmla="*/ 1702676 h 1899745"/>
              <a:gd name="connsiteX2" fmla="*/ 1095703 w 1323136"/>
              <a:gd name="connsiteY2" fmla="*/ 1221827 h 1899745"/>
              <a:gd name="connsiteX3" fmla="*/ 1300655 w 1323136"/>
              <a:gd name="connsiteY3" fmla="*/ 291662 h 1899745"/>
              <a:gd name="connsiteX4" fmla="*/ 1308537 w 1323136"/>
              <a:gd name="connsiteY4" fmla="*/ 0 h 1899745"/>
              <a:gd name="connsiteX0" fmla="*/ 0 w 1318219"/>
              <a:gd name="connsiteY0" fmla="*/ 1899745 h 1899745"/>
              <a:gd name="connsiteX1" fmla="*/ 670034 w 1318219"/>
              <a:gd name="connsiteY1" fmla="*/ 1702676 h 1899745"/>
              <a:gd name="connsiteX2" fmla="*/ 1095703 w 1318219"/>
              <a:gd name="connsiteY2" fmla="*/ 1221827 h 1899745"/>
              <a:gd name="connsiteX3" fmla="*/ 1300655 w 1318219"/>
              <a:gd name="connsiteY3" fmla="*/ 291662 h 1899745"/>
              <a:gd name="connsiteX4" fmla="*/ 1308537 w 1318219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095703 w 1309026"/>
              <a:gd name="connsiteY2" fmla="*/ 1221827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670034 w 1309026"/>
              <a:gd name="connsiteY1" fmla="*/ 1702676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24303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221827 w 1309026"/>
              <a:gd name="connsiteY2" fmla="*/ 1300655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843455 w 1309026"/>
              <a:gd name="connsiteY1" fmla="*/ 1742090 h 1899745"/>
              <a:gd name="connsiteX2" fmla="*/ 1072055 w 1309026"/>
              <a:gd name="connsiteY2" fmla="*/ 1143000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575441 w 1309026"/>
              <a:gd name="connsiteY1" fmla="*/ 1631731 h 1899745"/>
              <a:gd name="connsiteX2" fmla="*/ 1072055 w 1309026"/>
              <a:gd name="connsiteY2" fmla="*/ 1143000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9026"/>
              <a:gd name="connsiteY0" fmla="*/ 1899745 h 1899745"/>
              <a:gd name="connsiteX1" fmla="*/ 575441 w 1309026"/>
              <a:gd name="connsiteY1" fmla="*/ 1631731 h 1899745"/>
              <a:gd name="connsiteX2" fmla="*/ 930165 w 1309026"/>
              <a:gd name="connsiteY2" fmla="*/ 1143000 h 1899745"/>
              <a:gd name="connsiteX3" fmla="*/ 1300655 w 1309026"/>
              <a:gd name="connsiteY3" fmla="*/ 291662 h 1899745"/>
              <a:gd name="connsiteX4" fmla="*/ 1308537 w 1309026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75441 w 1308537"/>
              <a:gd name="connsiteY1" fmla="*/ 1631731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59676 w 1308537"/>
              <a:gd name="connsiteY1" fmla="*/ 1592318 h 1899745"/>
              <a:gd name="connsiteX2" fmla="*/ 930165 w 1308537"/>
              <a:gd name="connsiteY2" fmla="*/ 1143000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  <a:gd name="connsiteX0" fmla="*/ 0 w 1308537"/>
              <a:gd name="connsiteY0" fmla="*/ 1899745 h 1899745"/>
              <a:gd name="connsiteX1" fmla="*/ 559676 w 1308537"/>
              <a:gd name="connsiteY1" fmla="*/ 1592318 h 1899745"/>
              <a:gd name="connsiteX2" fmla="*/ 898634 w 1308537"/>
              <a:gd name="connsiteY2" fmla="*/ 1127235 h 1899745"/>
              <a:gd name="connsiteX3" fmla="*/ 1119351 w 1308537"/>
              <a:gd name="connsiteY3" fmla="*/ 638503 h 1899745"/>
              <a:gd name="connsiteX4" fmla="*/ 1308537 w 1308537"/>
              <a:gd name="connsiteY4" fmla="*/ 0 h 189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537" h="1899745">
                <a:moveTo>
                  <a:pt x="0" y="1899745"/>
                </a:moveTo>
                <a:cubicBezTo>
                  <a:pt x="243708" y="1857703"/>
                  <a:pt x="409904" y="1721070"/>
                  <a:pt x="559676" y="1592318"/>
                </a:cubicBezTo>
                <a:cubicBezTo>
                  <a:pt x="709448" y="1463566"/>
                  <a:pt x="805355" y="1286204"/>
                  <a:pt x="898634" y="1127235"/>
                </a:cubicBezTo>
                <a:cubicBezTo>
                  <a:pt x="991913" y="968266"/>
                  <a:pt x="1034620" y="891743"/>
                  <a:pt x="1119351" y="638503"/>
                </a:cubicBezTo>
                <a:cubicBezTo>
                  <a:pt x="1211965" y="385263"/>
                  <a:pt x="1243504" y="272613"/>
                  <a:pt x="1308537" y="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34578451-CA5F-4405-8EBC-6ABD16EE090A}"/>
              </a:ext>
            </a:extLst>
          </p:cNvPr>
          <p:cNvSpPr txBox="1"/>
          <p:nvPr/>
        </p:nvSpPr>
        <p:spPr>
          <a:xfrm>
            <a:off x="6524600" y="3140968"/>
            <a:ext cx="9997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FF0000"/>
                </a:solidFill>
              </a:rPr>
              <a:t>粘性小</a:t>
            </a:r>
            <a:endParaRPr kumimoji="1" lang="en-US" altLang="ja-JP" sz="1600" baseline="30000" dirty="0">
              <a:solidFill>
                <a:srgbClr val="FF0000"/>
              </a:solidFill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39A8B342-F806-473C-86AA-810C3FD9E6CE}"/>
              </a:ext>
            </a:extLst>
          </p:cNvPr>
          <p:cNvSpPr txBox="1"/>
          <p:nvPr/>
        </p:nvSpPr>
        <p:spPr>
          <a:xfrm>
            <a:off x="5588496" y="2442374"/>
            <a:ext cx="9997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>
                <a:solidFill>
                  <a:srgbClr val="0000FF"/>
                </a:solidFill>
              </a:rPr>
              <a:t>粘性大</a:t>
            </a:r>
            <a:endParaRPr kumimoji="1" lang="en-US" altLang="ja-JP" sz="1600" baseline="300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C8EC60AD-3994-412D-8E01-3FE63E215339}"/>
                  </a:ext>
                </a:extLst>
              </p:cNvPr>
              <p:cNvSpPr txBox="1"/>
              <p:nvPr/>
            </p:nvSpPr>
            <p:spPr>
              <a:xfrm>
                <a:off x="7122812" y="5220937"/>
                <a:ext cx="6895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kumimoji="1"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C8EC60AD-3994-412D-8E01-3FE63E215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812" y="5220937"/>
                <a:ext cx="689548" cy="307777"/>
              </a:xfrm>
              <a:prstGeom prst="rect">
                <a:avLst/>
              </a:prstGeom>
              <a:blipFill>
                <a:blip r:embed="rId11"/>
                <a:stretch>
                  <a:fillRect l="-7018" r="-7018" b="-235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9DE14FE3-D320-4761-A60A-3ACBE3770C9E}"/>
                  </a:ext>
                </a:extLst>
              </p:cNvPr>
              <p:cNvSpPr txBox="1"/>
              <p:nvPr/>
            </p:nvSpPr>
            <p:spPr>
              <a:xfrm>
                <a:off x="6804248" y="2894747"/>
                <a:ext cx="4190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ja-JP" alt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小</m:t>
                      </m:r>
                    </m:oMath>
                  </m:oMathPara>
                </a14:m>
                <a:endParaRPr kumimoji="1" lang="ja-JP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9DE14FE3-D320-4761-A60A-3ACBE3770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94747"/>
                <a:ext cx="419089" cy="246221"/>
              </a:xfrm>
              <a:prstGeom prst="rect">
                <a:avLst/>
              </a:prstGeom>
              <a:blipFill>
                <a:blip r:embed="rId12"/>
                <a:stretch>
                  <a:fillRect l="-10145" t="-5000" r="-14493" b="-22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A7DAA7E8-D0F1-468F-AFDF-E77DB45BDC0D}"/>
                  </a:ext>
                </a:extLst>
              </p:cNvPr>
              <p:cNvSpPr txBox="1"/>
              <p:nvPr/>
            </p:nvSpPr>
            <p:spPr>
              <a:xfrm>
                <a:off x="5809095" y="2204864"/>
                <a:ext cx="4190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ja-JP" altLang="en-US" sz="16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1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大</m:t>
                      </m:r>
                    </m:oMath>
                  </m:oMathPara>
                </a14:m>
                <a:endParaRPr kumimoji="1" lang="ja-JP" altLang="en-US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A7DAA7E8-D0F1-468F-AFDF-E77DB45BD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095" y="2204864"/>
                <a:ext cx="419089" cy="246221"/>
              </a:xfrm>
              <a:prstGeom prst="rect">
                <a:avLst/>
              </a:prstGeom>
              <a:blipFill>
                <a:blip r:embed="rId13"/>
                <a:stretch>
                  <a:fillRect l="-11594" t="-7500" r="-14493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133A2E12-58E5-4FAF-AFC0-F6B9B7DCB7B1}"/>
              </a:ext>
            </a:extLst>
          </p:cNvPr>
          <p:cNvSpPr txBox="1"/>
          <p:nvPr/>
        </p:nvSpPr>
        <p:spPr>
          <a:xfrm>
            <a:off x="395536" y="5013176"/>
            <a:ext cx="360039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solidFill>
                  <a:srgbClr val="0000FF"/>
                </a:solidFill>
              </a:rPr>
              <a:t>粘性流体</a:t>
            </a:r>
            <a:r>
              <a:rPr kumimoji="1" lang="ja-JP" altLang="en-US" sz="1600" dirty="0">
                <a:solidFill>
                  <a:schemeClr val="tx1"/>
                </a:solidFill>
              </a:rPr>
              <a:t>と</a:t>
            </a:r>
            <a:r>
              <a:rPr kumimoji="1" lang="ja-JP" altLang="en-US" sz="1600" dirty="0">
                <a:solidFill>
                  <a:srgbClr val="FF0000"/>
                </a:solidFill>
              </a:rPr>
              <a:t>非粘性流体</a:t>
            </a:r>
            <a:r>
              <a:rPr kumimoji="1" lang="ja-JP" altLang="en-US" sz="1600" dirty="0">
                <a:solidFill>
                  <a:schemeClr val="tx1"/>
                </a:solidFill>
              </a:rPr>
              <a:t>では、固体壁に接する部分の流速が異なる。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l"/>
            <a:r>
              <a:rPr lang="ja-JP" altLang="en-US" sz="1600" dirty="0">
                <a:solidFill>
                  <a:srgbClr val="0000FF"/>
                </a:solidFill>
              </a:rPr>
              <a:t>粘性流体</a:t>
            </a:r>
            <a:r>
              <a:rPr lang="ja-JP" altLang="en-US" sz="1600" dirty="0">
                <a:solidFill>
                  <a:schemeClr val="tx1"/>
                </a:solidFill>
              </a:rPr>
              <a:t>では、固体壁では流速がゼロとなる。滑りを許さないので、これを</a:t>
            </a:r>
            <a:r>
              <a:rPr lang="en-US" altLang="ja-JP" sz="1600" dirty="0">
                <a:solidFill>
                  <a:srgbClr val="0000FF"/>
                </a:solidFill>
              </a:rPr>
              <a:t>non-slip</a:t>
            </a:r>
            <a:r>
              <a:rPr lang="ja-JP" altLang="en-US" sz="1600" dirty="0">
                <a:solidFill>
                  <a:srgbClr val="0000FF"/>
                </a:solidFill>
              </a:rPr>
              <a:t>条件</a:t>
            </a:r>
            <a:r>
              <a:rPr lang="ja-JP" altLang="en-US" sz="1600" dirty="0">
                <a:solidFill>
                  <a:schemeClr val="tx1"/>
                </a:solidFill>
              </a:rPr>
              <a:t>という。</a:t>
            </a:r>
            <a:r>
              <a:rPr lang="ja-JP" altLang="en-US" sz="1600" dirty="0">
                <a:solidFill>
                  <a:srgbClr val="FF0000"/>
                </a:solidFill>
              </a:rPr>
              <a:t>非粘性流体</a:t>
            </a:r>
            <a:r>
              <a:rPr lang="ja-JP" altLang="en-US" sz="1600" dirty="0">
                <a:solidFill>
                  <a:schemeClr val="tx1"/>
                </a:solidFill>
              </a:rPr>
              <a:t>では、固体壁に沿う流速があっても良い。こちらは、</a:t>
            </a:r>
            <a:r>
              <a:rPr lang="en-US" altLang="ja-JP" sz="1600" dirty="0">
                <a:solidFill>
                  <a:srgbClr val="FF0000"/>
                </a:solidFill>
              </a:rPr>
              <a:t>slip</a:t>
            </a:r>
            <a:r>
              <a:rPr lang="ja-JP" altLang="en-US" sz="1600" dirty="0">
                <a:solidFill>
                  <a:srgbClr val="FF0000"/>
                </a:solidFill>
              </a:rPr>
              <a:t>条件</a:t>
            </a:r>
            <a:r>
              <a:rPr lang="ja-JP" altLang="en-US" sz="1600" dirty="0">
                <a:solidFill>
                  <a:schemeClr val="tx1"/>
                </a:solidFill>
              </a:rPr>
              <a:t>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5DB8894B-0BD4-43C5-897F-AFC7F4AFD575}"/>
              </a:ext>
            </a:extLst>
          </p:cNvPr>
          <p:cNvCxnSpPr>
            <a:cxnSpLocks/>
          </p:cNvCxnSpPr>
          <p:nvPr/>
        </p:nvCxnSpPr>
        <p:spPr bwMode="auto">
          <a:xfrm>
            <a:off x="5004048" y="3407514"/>
            <a:ext cx="275896" cy="213898"/>
          </a:xfrm>
          <a:prstGeom prst="line">
            <a:avLst/>
          </a:prstGeom>
          <a:solidFill>
            <a:srgbClr val="3399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D6FCC344-10D5-442C-BCE0-57506F1B5FD6}"/>
                  </a:ext>
                </a:extLst>
              </p:cNvPr>
              <p:cNvSpPr txBox="1"/>
              <p:nvPr/>
            </p:nvSpPr>
            <p:spPr>
              <a:xfrm>
                <a:off x="4380417" y="3099737"/>
                <a:ext cx="6956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kumimoji="1" lang="en-US" altLang="ja-JP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D6FCC344-10D5-442C-BCE0-57506F1B5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417" y="3099737"/>
                <a:ext cx="695639" cy="307777"/>
              </a:xfrm>
              <a:prstGeom prst="rect">
                <a:avLst/>
              </a:prstGeom>
              <a:blipFill>
                <a:blip r:embed="rId14"/>
                <a:stretch>
                  <a:fillRect l="-4386" r="-7018" b="-78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ADE231C-F9CA-46F1-B936-34F4B87EFC8F}"/>
              </a:ext>
            </a:extLst>
          </p:cNvPr>
          <p:cNvSpPr txBox="1"/>
          <p:nvPr/>
        </p:nvSpPr>
        <p:spPr>
          <a:xfrm>
            <a:off x="3995936" y="2780928"/>
            <a:ext cx="13517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>
                <a:solidFill>
                  <a:srgbClr val="0000FF"/>
                </a:solidFill>
              </a:rPr>
              <a:t>non-slip </a:t>
            </a:r>
            <a:r>
              <a:rPr lang="ja-JP" altLang="en-US" sz="1600" dirty="0">
                <a:solidFill>
                  <a:srgbClr val="0000FF"/>
                </a:solidFill>
              </a:rPr>
              <a:t>条件</a:t>
            </a:r>
            <a:endParaRPr kumimoji="1" lang="en-US" altLang="ja-JP" sz="1600" baseline="30000" dirty="0">
              <a:solidFill>
                <a:srgbClr val="0000FF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7D173599-1E97-4DF2-A2DC-BF4B6B8F832A}"/>
              </a:ext>
            </a:extLst>
          </p:cNvPr>
          <p:cNvSpPr/>
          <p:nvPr/>
        </p:nvSpPr>
        <p:spPr bwMode="auto">
          <a:xfrm rot="1620000">
            <a:off x="3752222" y="2642757"/>
            <a:ext cx="1774860" cy="938562"/>
          </a:xfrm>
          <a:prstGeom prst="ellipse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9A4F37D1-13A2-44B3-9842-BC94FEA9CAD5}"/>
              </a:ext>
            </a:extLst>
          </p:cNvPr>
          <p:cNvSpPr/>
          <p:nvPr/>
        </p:nvSpPr>
        <p:spPr bwMode="auto">
          <a:xfrm rot="1620000">
            <a:off x="3904622" y="5379061"/>
            <a:ext cx="1774860" cy="93856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116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発表壁紙">
  <a:themeElements>
    <a:clrScheme name="発表壁紙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B2B2B2"/>
      </a:folHlink>
    </a:clrScheme>
    <a:fontScheme name="発表壁紙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発表壁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発表壁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発表壁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発表壁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発表壁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発表壁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発表壁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発表壁紙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E:\kajimura\masthesis\最終発表\発表壁紙.pot</Template>
  <TotalTime>8049</TotalTime>
  <Words>1799</Words>
  <Application>Microsoft Office PowerPoint</Application>
  <PresentationFormat>画面に合わせる (4:3)</PresentationFormat>
  <Paragraphs>265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ＭＳ Ｐゴシック</vt:lpstr>
      <vt:lpstr>ＭＳ Ｐ明朝</vt:lpstr>
      <vt:lpstr>Cambria Math</vt:lpstr>
      <vt:lpstr>Times New Roman</vt:lpstr>
      <vt:lpstr>発表壁紙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cel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sato</cp:lastModifiedBy>
  <cp:revision>257</cp:revision>
  <dcterms:created xsi:type="dcterms:W3CDTF">2001-02-09T11:29:57Z</dcterms:created>
  <dcterms:modified xsi:type="dcterms:W3CDTF">2020-04-05T05:39:29Z</dcterms:modified>
</cp:coreProperties>
</file>