
<file path=[Content_Types].xml><?xml version="1.0" encoding="utf-8"?>
<Types xmlns="http://schemas.openxmlformats.org/package/2006/content-types">
  <Default Extension="MTS" ContentType="video/mp2t"/>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0"/>
  </p:notesMasterIdLst>
  <p:handoutMasterIdLst>
    <p:handoutMasterId r:id="rId21"/>
  </p:handoutMasterIdLst>
  <p:sldIdLst>
    <p:sldId id="567" r:id="rId2"/>
    <p:sldId id="568" r:id="rId3"/>
    <p:sldId id="634" r:id="rId4"/>
    <p:sldId id="633" r:id="rId5"/>
    <p:sldId id="571" r:id="rId6"/>
    <p:sldId id="574" r:id="rId7"/>
    <p:sldId id="573" r:id="rId8"/>
    <p:sldId id="636" r:id="rId9"/>
    <p:sldId id="635" r:id="rId10"/>
    <p:sldId id="637" r:id="rId11"/>
    <p:sldId id="572" r:id="rId12"/>
    <p:sldId id="575" r:id="rId13"/>
    <p:sldId id="638" r:id="rId14"/>
    <p:sldId id="576" r:id="rId15"/>
    <p:sldId id="639" r:id="rId16"/>
    <p:sldId id="578" r:id="rId17"/>
    <p:sldId id="577" r:id="rId18"/>
    <p:sldId id="640" r:id="rId19"/>
  </p:sldIdLst>
  <p:sldSz cx="9144000" cy="6858000" type="screen4x3"/>
  <p:notesSz cx="7099300" cy="10236200"/>
  <p:defaultTextStyle>
    <a:defPPr>
      <a:defRPr lang="ja-JP"/>
    </a:defPPr>
    <a:lvl1pPr algn="r" rtl="0" fontAlgn="base">
      <a:spcBef>
        <a:spcPct val="0"/>
      </a:spcBef>
      <a:spcAft>
        <a:spcPct val="0"/>
      </a:spcAft>
      <a:defRPr kumimoji="1" sz="3600" kern="1200">
        <a:solidFill>
          <a:schemeClr val="bg1"/>
        </a:solidFill>
        <a:latin typeface="Times New Roman" pitchFamily="18" charset="0"/>
        <a:ea typeface="ＭＳ Ｐゴシック" pitchFamily="50" charset="-128"/>
        <a:cs typeface="+mn-cs"/>
      </a:defRPr>
    </a:lvl1pPr>
    <a:lvl2pPr marL="457200" algn="r" rtl="0" fontAlgn="base">
      <a:spcBef>
        <a:spcPct val="0"/>
      </a:spcBef>
      <a:spcAft>
        <a:spcPct val="0"/>
      </a:spcAft>
      <a:defRPr kumimoji="1" sz="3600" kern="1200">
        <a:solidFill>
          <a:schemeClr val="bg1"/>
        </a:solidFill>
        <a:latin typeface="Times New Roman" pitchFamily="18" charset="0"/>
        <a:ea typeface="ＭＳ Ｐゴシック" pitchFamily="50" charset="-128"/>
        <a:cs typeface="+mn-cs"/>
      </a:defRPr>
    </a:lvl2pPr>
    <a:lvl3pPr marL="914400" algn="r" rtl="0" fontAlgn="base">
      <a:spcBef>
        <a:spcPct val="0"/>
      </a:spcBef>
      <a:spcAft>
        <a:spcPct val="0"/>
      </a:spcAft>
      <a:defRPr kumimoji="1" sz="3600" kern="1200">
        <a:solidFill>
          <a:schemeClr val="bg1"/>
        </a:solidFill>
        <a:latin typeface="Times New Roman" pitchFamily="18" charset="0"/>
        <a:ea typeface="ＭＳ Ｐゴシック" pitchFamily="50" charset="-128"/>
        <a:cs typeface="+mn-cs"/>
      </a:defRPr>
    </a:lvl3pPr>
    <a:lvl4pPr marL="1371600" algn="r" rtl="0" fontAlgn="base">
      <a:spcBef>
        <a:spcPct val="0"/>
      </a:spcBef>
      <a:spcAft>
        <a:spcPct val="0"/>
      </a:spcAft>
      <a:defRPr kumimoji="1" sz="3600" kern="1200">
        <a:solidFill>
          <a:schemeClr val="bg1"/>
        </a:solidFill>
        <a:latin typeface="Times New Roman" pitchFamily="18" charset="0"/>
        <a:ea typeface="ＭＳ Ｐゴシック" pitchFamily="50" charset="-128"/>
        <a:cs typeface="+mn-cs"/>
      </a:defRPr>
    </a:lvl4pPr>
    <a:lvl5pPr marL="1828800" algn="r" rtl="0" fontAlgn="base">
      <a:spcBef>
        <a:spcPct val="0"/>
      </a:spcBef>
      <a:spcAft>
        <a:spcPct val="0"/>
      </a:spcAft>
      <a:defRPr kumimoji="1" sz="3600" kern="1200">
        <a:solidFill>
          <a:schemeClr val="bg1"/>
        </a:solidFill>
        <a:latin typeface="Times New Roman" pitchFamily="18" charset="0"/>
        <a:ea typeface="ＭＳ Ｐゴシック" pitchFamily="50" charset="-128"/>
        <a:cs typeface="+mn-cs"/>
      </a:defRPr>
    </a:lvl5pPr>
    <a:lvl6pPr marL="2286000" algn="l" defTabSz="914400" rtl="0" eaLnBrk="1" latinLnBrk="0" hangingPunct="1">
      <a:defRPr kumimoji="1" sz="3600" kern="1200">
        <a:solidFill>
          <a:schemeClr val="bg1"/>
        </a:solidFill>
        <a:latin typeface="Times New Roman" pitchFamily="18" charset="0"/>
        <a:ea typeface="ＭＳ Ｐゴシック" pitchFamily="50" charset="-128"/>
        <a:cs typeface="+mn-cs"/>
      </a:defRPr>
    </a:lvl6pPr>
    <a:lvl7pPr marL="2743200" algn="l" defTabSz="914400" rtl="0" eaLnBrk="1" latinLnBrk="0" hangingPunct="1">
      <a:defRPr kumimoji="1" sz="3600" kern="1200">
        <a:solidFill>
          <a:schemeClr val="bg1"/>
        </a:solidFill>
        <a:latin typeface="Times New Roman" pitchFamily="18" charset="0"/>
        <a:ea typeface="ＭＳ Ｐゴシック" pitchFamily="50" charset="-128"/>
        <a:cs typeface="+mn-cs"/>
      </a:defRPr>
    </a:lvl7pPr>
    <a:lvl8pPr marL="3200400" algn="l" defTabSz="914400" rtl="0" eaLnBrk="1" latinLnBrk="0" hangingPunct="1">
      <a:defRPr kumimoji="1" sz="3600" kern="1200">
        <a:solidFill>
          <a:schemeClr val="bg1"/>
        </a:solidFill>
        <a:latin typeface="Times New Roman" pitchFamily="18" charset="0"/>
        <a:ea typeface="ＭＳ Ｐゴシック" pitchFamily="50" charset="-128"/>
        <a:cs typeface="+mn-cs"/>
      </a:defRPr>
    </a:lvl8pPr>
    <a:lvl9pPr marL="3657600" algn="l" defTabSz="914400" rtl="0" eaLnBrk="1" latinLnBrk="0" hangingPunct="1">
      <a:defRPr kumimoji="1" sz="3600" kern="1200">
        <a:solidFill>
          <a:schemeClr val="bg1"/>
        </a:solidFill>
        <a:latin typeface="Times New Roman"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784">
          <p15:clr>
            <a:srgbClr val="A4A3A4"/>
          </p15:clr>
        </p15:guide>
        <p15:guide id="2" pos="283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FF0000"/>
    <a:srgbClr val="FFFFFF"/>
    <a:srgbClr val="FFCCFF"/>
    <a:srgbClr val="3399FF"/>
    <a:srgbClr val="99CC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autoAdjust="0"/>
  </p:normalViewPr>
  <p:slideViewPr>
    <p:cSldViewPr>
      <p:cViewPr varScale="1">
        <p:scale>
          <a:sx n="81" d="100"/>
          <a:sy n="81" d="100"/>
        </p:scale>
        <p:origin x="788" y="52"/>
      </p:cViewPr>
      <p:guideLst>
        <p:guide orient="horz" pos="2784"/>
        <p:guide pos="2832"/>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5" d="100"/>
          <a:sy n="45" d="100"/>
        </p:scale>
        <p:origin x="-1620" y="-12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76363" cy="511810"/>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l">
              <a:defRPr sz="1300">
                <a:solidFill>
                  <a:schemeClr val="tx1"/>
                </a:solidFill>
              </a:defRPr>
            </a:lvl1pPr>
          </a:lstStyle>
          <a:p>
            <a:endParaRPr lang="en-US" altLang="ja-JP"/>
          </a:p>
        </p:txBody>
      </p:sp>
      <p:sp>
        <p:nvSpPr>
          <p:cNvPr id="39939" name="Rectangle 3"/>
          <p:cNvSpPr>
            <a:spLocks noGrp="1" noChangeArrowheads="1"/>
          </p:cNvSpPr>
          <p:nvPr>
            <p:ph type="dt" sz="quarter" idx="1"/>
          </p:nvPr>
        </p:nvSpPr>
        <p:spPr bwMode="auto">
          <a:xfrm>
            <a:off x="4022937" y="0"/>
            <a:ext cx="3076363" cy="511810"/>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defRPr sz="1300">
                <a:solidFill>
                  <a:schemeClr val="tx1"/>
                </a:solidFill>
              </a:defRPr>
            </a:lvl1pPr>
          </a:lstStyle>
          <a:p>
            <a:endParaRPr lang="en-US" altLang="ja-JP"/>
          </a:p>
        </p:txBody>
      </p:sp>
      <p:sp>
        <p:nvSpPr>
          <p:cNvPr id="39940" name="Rectangle 4"/>
          <p:cNvSpPr>
            <a:spLocks noGrp="1" noChangeArrowheads="1"/>
          </p:cNvSpPr>
          <p:nvPr>
            <p:ph type="ftr" sz="quarter" idx="2"/>
          </p:nvPr>
        </p:nvSpPr>
        <p:spPr bwMode="auto">
          <a:xfrm>
            <a:off x="0" y="9724390"/>
            <a:ext cx="3076363" cy="511810"/>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l">
              <a:defRPr sz="1300">
                <a:solidFill>
                  <a:schemeClr val="tx1"/>
                </a:solidFill>
              </a:defRPr>
            </a:lvl1pPr>
          </a:lstStyle>
          <a:p>
            <a:endParaRPr lang="en-US" altLang="ja-JP"/>
          </a:p>
        </p:txBody>
      </p:sp>
      <p:sp>
        <p:nvSpPr>
          <p:cNvPr id="39941" name="Rectangle 5"/>
          <p:cNvSpPr>
            <a:spLocks noGrp="1" noChangeArrowheads="1"/>
          </p:cNvSpPr>
          <p:nvPr>
            <p:ph type="sldNum" sz="quarter" idx="3"/>
          </p:nvPr>
        </p:nvSpPr>
        <p:spPr bwMode="auto">
          <a:xfrm>
            <a:off x="4022937" y="9724390"/>
            <a:ext cx="3076363" cy="511810"/>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defRPr sz="1300">
                <a:solidFill>
                  <a:schemeClr val="tx1"/>
                </a:solidFill>
              </a:defRPr>
            </a:lvl1pPr>
          </a:lstStyle>
          <a:p>
            <a:fld id="{21196488-447F-4292-827F-12A1B09BD93A}" type="slidenum">
              <a:rPr lang="en-US" altLang="ja-JP"/>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3076363" cy="511810"/>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l">
              <a:defRPr sz="1300"/>
            </a:lvl1pPr>
          </a:lstStyle>
          <a:p>
            <a:endParaRPr lang="en-US" altLang="ja-JP"/>
          </a:p>
        </p:txBody>
      </p:sp>
      <p:sp>
        <p:nvSpPr>
          <p:cNvPr id="126979" name="Rectangle 3"/>
          <p:cNvSpPr>
            <a:spLocks noGrp="1" noChangeArrowheads="1"/>
          </p:cNvSpPr>
          <p:nvPr>
            <p:ph type="dt" idx="1"/>
          </p:nvPr>
        </p:nvSpPr>
        <p:spPr bwMode="auto">
          <a:xfrm>
            <a:off x="4022937" y="0"/>
            <a:ext cx="3076363" cy="511810"/>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defRPr sz="1300"/>
            </a:lvl1pPr>
          </a:lstStyle>
          <a:p>
            <a:endParaRPr lang="en-US" altLang="ja-JP"/>
          </a:p>
        </p:txBody>
      </p:sp>
      <p:sp>
        <p:nvSpPr>
          <p:cNvPr id="126980"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p:spPr>
      </p:sp>
      <p:sp>
        <p:nvSpPr>
          <p:cNvPr id="126981" name="Rectangle 5"/>
          <p:cNvSpPr>
            <a:spLocks noGrp="1" noChangeArrowheads="1"/>
          </p:cNvSpPr>
          <p:nvPr>
            <p:ph type="body" sz="quarter" idx="3"/>
          </p:nvPr>
        </p:nvSpPr>
        <p:spPr bwMode="auto">
          <a:xfrm>
            <a:off x="946574" y="4862195"/>
            <a:ext cx="5206153" cy="4606290"/>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982" name="Rectangle 6"/>
          <p:cNvSpPr>
            <a:spLocks noGrp="1" noChangeArrowheads="1"/>
          </p:cNvSpPr>
          <p:nvPr>
            <p:ph type="ftr" sz="quarter" idx="4"/>
          </p:nvPr>
        </p:nvSpPr>
        <p:spPr bwMode="auto">
          <a:xfrm>
            <a:off x="0" y="9724390"/>
            <a:ext cx="3076363" cy="511810"/>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l">
              <a:defRPr sz="1300"/>
            </a:lvl1pPr>
          </a:lstStyle>
          <a:p>
            <a:endParaRPr lang="en-US" altLang="ja-JP"/>
          </a:p>
        </p:txBody>
      </p:sp>
      <p:sp>
        <p:nvSpPr>
          <p:cNvPr id="126983" name="Rectangle 7"/>
          <p:cNvSpPr>
            <a:spLocks noGrp="1" noChangeArrowheads="1"/>
          </p:cNvSpPr>
          <p:nvPr>
            <p:ph type="sldNum" sz="quarter" idx="5"/>
          </p:nvPr>
        </p:nvSpPr>
        <p:spPr bwMode="auto">
          <a:xfrm>
            <a:off x="4022937" y="9724390"/>
            <a:ext cx="3076363" cy="511810"/>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defRPr sz="1300"/>
            </a:lvl1pPr>
          </a:lstStyle>
          <a:p>
            <a:fld id="{2F21DD75-A5BE-4E6F-BA5F-A0EA31312E3B}"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3A52A9C-F483-45A4-AD79-80F418858CB2}" type="slidenum">
              <a:rPr lang="en-US" altLang="ja-JP"/>
              <a:pPr/>
              <a:t>‹#›</a:t>
            </a:fld>
            <a:r>
              <a:rPr lang="en-US" altLang="ja-JP"/>
              <a:t>/38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4E0BE930-E05E-44B8-99EC-FFAB25483A68}" type="slidenum">
              <a:rPr lang="en-US" altLang="ja-JP"/>
              <a:pPr/>
              <a:t>‹#›</a:t>
            </a:fld>
            <a:r>
              <a:rPr lang="en-US" altLang="ja-JP"/>
              <a:t>/38</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B8AA623D-4E03-4B7B-AB3B-47995599EE0E}" type="slidenum">
              <a:rPr lang="en-US" altLang="ja-JP"/>
              <a:pPr/>
              <a:t>‹#›</a:t>
            </a:fld>
            <a:r>
              <a:rPr lang="en-US" altLang="ja-JP"/>
              <a:t>/38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49C11CA-A46E-4F85-BDBE-606D344470C1}" type="slidenum">
              <a:rPr lang="en-US" altLang="ja-JP"/>
              <a:pPr/>
              <a:t>‹#›</a:t>
            </a:fld>
            <a:r>
              <a:rPr lang="en-US" altLang="ja-JP"/>
              <a:t>/38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81B73BF-0E68-49AC-897D-AACE0E63A73E}" type="slidenum">
              <a:rPr lang="en-US" altLang="ja-JP"/>
              <a:pPr/>
              <a:t>‹#›</a:t>
            </a:fld>
            <a:r>
              <a:rPr lang="en-US" altLang="ja-JP"/>
              <a:t>/38</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96AAE65-FD63-4639-A1BA-6062E10831DF}" type="slidenum">
              <a:rPr lang="en-US" altLang="ja-JP"/>
              <a:pPr/>
              <a:t>‹#›</a:t>
            </a:fld>
            <a:r>
              <a:rPr lang="en-US" altLang="ja-JP"/>
              <a:t>/38</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3198CF32-5E13-464F-A3EE-938C215AE653}" type="slidenum">
              <a:rPr lang="en-US" altLang="ja-JP"/>
              <a:pPr/>
              <a:t>‹#›</a:t>
            </a:fld>
            <a:r>
              <a:rPr lang="en-US" altLang="ja-JP"/>
              <a:t>/38</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DB80A636-4D94-4915-B51C-8D93A093B60F}" type="slidenum">
              <a:rPr lang="en-US" altLang="ja-JP"/>
              <a:pPr/>
              <a:t>‹#›</a:t>
            </a:fld>
            <a:r>
              <a:rPr lang="en-US" altLang="ja-JP"/>
              <a:t>/38</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619C707-606D-4199-AAA2-22004DD2E066}" type="slidenum">
              <a:rPr lang="en-US" altLang="ja-JP"/>
              <a:pPr/>
              <a:t>‹#›</a:t>
            </a:fld>
            <a:r>
              <a:rPr lang="en-US" altLang="ja-JP"/>
              <a:t>/38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DDE2A4-4D49-4738-9B5E-C049AB4DCCF4}" type="slidenum">
              <a:rPr lang="en-US" altLang="ja-JP"/>
              <a:pPr/>
              <a:t>‹#›</a:t>
            </a:fld>
            <a:r>
              <a:rPr lang="en-US" altLang="ja-JP"/>
              <a:t>/38</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ltLang="ja-JP"/>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ja-JP"/>
          </a:p>
        </p:txBody>
      </p:sp>
      <p:sp>
        <p:nvSpPr>
          <p:cNvPr id="31750" name="Rectangle 6"/>
          <p:cNvSpPr>
            <a:spLocks noGrp="1" noChangeArrowheads="1"/>
          </p:cNvSpPr>
          <p:nvPr>
            <p:ph type="sldNum" sz="quarter" idx="4"/>
          </p:nvPr>
        </p:nvSpPr>
        <p:spPr bwMode="auto">
          <a:xfrm>
            <a:off x="6877050" y="62849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fld id="{DE072654-9492-44D5-B425-6966DFB3CE9E}" type="slidenum">
              <a:rPr lang="en-US" altLang="ja-JP"/>
              <a:pPr/>
              <a:t>‹#›</a:t>
            </a:fld>
            <a:r>
              <a:rPr lang="en-US" altLang="ja-JP"/>
              <a:t>/38</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7.xml"/><Relationship Id="rId7" Type="http://schemas.openxmlformats.org/officeDocument/2006/relationships/image" Target="../media/image160.png"/><Relationship Id="rId2" Type="http://schemas.openxmlformats.org/officeDocument/2006/relationships/video" Target="../media/media1.MTS"/><Relationship Id="rId1" Type="http://schemas.microsoft.com/office/2007/relationships/media" Target="../media/media1.MTS"/><Relationship Id="rId6" Type="http://schemas.openxmlformats.org/officeDocument/2006/relationships/image" Target="../media/image150.png"/><Relationship Id="rId11" Type="http://schemas.openxmlformats.org/officeDocument/2006/relationships/image" Target="../media/image25.jpeg"/><Relationship Id="rId5" Type="http://schemas.openxmlformats.org/officeDocument/2006/relationships/image" Target="../media/image140.png"/><Relationship Id="rId10" Type="http://schemas.openxmlformats.org/officeDocument/2006/relationships/image" Target="../media/image190.png"/><Relationship Id="rId4" Type="http://schemas.openxmlformats.org/officeDocument/2006/relationships/image" Target="../media/image11.png"/><Relationship Id="rId9" Type="http://schemas.openxmlformats.org/officeDocument/2006/relationships/image" Target="../media/image1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_WQih-fnkZ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jukenmemo.com/chemistry/theory/dalto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7.xml"/><Relationship Id="rId7" Type="http://schemas.openxmlformats.org/officeDocument/2006/relationships/image" Target="../media/image90.png"/><Relationship Id="rId2" Type="http://schemas.openxmlformats.org/officeDocument/2006/relationships/video" Target="../media/media1.MTS"/><Relationship Id="rId1" Type="http://schemas.microsoft.com/office/2007/relationships/media" Target="../media/media1.MTS"/><Relationship Id="rId6" Type="http://schemas.openxmlformats.org/officeDocument/2006/relationships/image" Target="../media/image80.png"/><Relationship Id="rId11" Type="http://schemas.openxmlformats.org/officeDocument/2006/relationships/image" Target="../media/image13.png"/><Relationship Id="rId5" Type="http://schemas.openxmlformats.org/officeDocument/2006/relationships/image" Target="../media/image70.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7.xml"/><Relationship Id="rId7" Type="http://schemas.openxmlformats.org/officeDocument/2006/relationships/image" Target="../media/image160.png"/><Relationship Id="rId2" Type="http://schemas.openxmlformats.org/officeDocument/2006/relationships/video" Target="../media/media1.MTS"/><Relationship Id="rId1" Type="http://schemas.microsoft.com/office/2007/relationships/media" Target="../media/media1.MTS"/><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1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7.xml"/><Relationship Id="rId7" Type="http://schemas.openxmlformats.org/officeDocument/2006/relationships/image" Target="../media/image160.png"/><Relationship Id="rId2" Type="http://schemas.openxmlformats.org/officeDocument/2006/relationships/video" Target="../media/media1.MTS"/><Relationship Id="rId1" Type="http://schemas.microsoft.com/office/2007/relationships/media" Target="../media/media1.MTS"/><Relationship Id="rId6" Type="http://schemas.openxmlformats.org/officeDocument/2006/relationships/image" Target="../media/image150.png"/><Relationship Id="rId5" Type="http://schemas.openxmlformats.org/officeDocument/2006/relationships/image" Target="../media/image140.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80.png"/></Relationships>
</file>

<file path=ppt/slides/_rels/slide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160.png"/><Relationship Id="rId12" Type="http://schemas.openxmlformats.org/officeDocument/2006/relationships/image" Target="../media/image26.gif"/><Relationship Id="rId2" Type="http://schemas.openxmlformats.org/officeDocument/2006/relationships/video" Target="../media/media1.MTS"/><Relationship Id="rId1" Type="http://schemas.microsoft.com/office/2007/relationships/media" Target="../media/media1.MTS"/><Relationship Id="rId6" Type="http://schemas.openxmlformats.org/officeDocument/2006/relationships/image" Target="../media/image150.png"/><Relationship Id="rId11" Type="http://schemas.openxmlformats.org/officeDocument/2006/relationships/hyperlink" Target="http://web-sensei.jp/30rou/141128.htm" TargetMode="External"/><Relationship Id="rId5" Type="http://schemas.openxmlformats.org/officeDocument/2006/relationships/image" Target="../media/image140.png"/><Relationship Id="rId10"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180.png"/><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46875" y="5045769"/>
            <a:ext cx="2492990" cy="646331"/>
          </a:xfrm>
          <a:prstGeom prst="rect">
            <a:avLst/>
          </a:prstGeom>
          <a:noFill/>
          <a:ln>
            <a:solidFill>
              <a:schemeClr val="tx1"/>
            </a:solidFill>
          </a:ln>
        </p:spPr>
        <p:txBody>
          <a:bodyPr wrap="none" rtlCol="0">
            <a:spAutoFit/>
          </a:bodyPr>
          <a:lstStyle/>
          <a:p>
            <a:r>
              <a:rPr kumimoji="1" lang="ja-JP" altLang="en-US" dirty="0">
                <a:solidFill>
                  <a:schemeClr val="tx1"/>
                </a:solidFill>
              </a:rPr>
              <a:t>流れの科学</a:t>
            </a:r>
          </a:p>
        </p:txBody>
      </p:sp>
      <p:sp>
        <p:nvSpPr>
          <p:cNvPr id="5" name="角丸四角形 4"/>
          <p:cNvSpPr/>
          <p:nvPr/>
        </p:nvSpPr>
        <p:spPr bwMode="auto">
          <a:xfrm>
            <a:off x="2411760" y="4139788"/>
            <a:ext cx="6048672" cy="2529572"/>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19" name="テキスト ボックス 18"/>
          <p:cNvSpPr txBox="1"/>
          <p:nvPr/>
        </p:nvSpPr>
        <p:spPr>
          <a:xfrm>
            <a:off x="4094089" y="3790781"/>
            <a:ext cx="3142207" cy="646331"/>
          </a:xfrm>
          <a:prstGeom prst="rect">
            <a:avLst/>
          </a:prstGeom>
          <a:solidFill>
            <a:schemeClr val="bg1"/>
          </a:solidFill>
        </p:spPr>
        <p:txBody>
          <a:bodyPr wrap="none" rtlCol="0">
            <a:spAutoFit/>
          </a:bodyPr>
          <a:lstStyle/>
          <a:p>
            <a:r>
              <a:rPr kumimoji="1" lang="ja-JP" altLang="en-US" dirty="0">
                <a:solidFill>
                  <a:schemeClr val="tx1"/>
                </a:solidFill>
              </a:rPr>
              <a:t>流体</a:t>
            </a:r>
            <a:r>
              <a:rPr lang="ja-JP" altLang="en-US" dirty="0">
                <a:solidFill>
                  <a:schemeClr val="tx1"/>
                </a:solidFill>
              </a:rPr>
              <a:t>力学（１</a:t>
            </a:r>
            <a:r>
              <a:rPr lang="en-US" altLang="ja-JP" dirty="0">
                <a:solidFill>
                  <a:schemeClr val="tx1"/>
                </a:solidFill>
              </a:rPr>
              <a:t>Q</a:t>
            </a:r>
            <a:r>
              <a:rPr lang="ja-JP" altLang="en-US" dirty="0">
                <a:solidFill>
                  <a:schemeClr val="tx1"/>
                </a:solidFill>
              </a:rPr>
              <a:t>）</a:t>
            </a:r>
            <a:endParaRPr kumimoji="1" lang="ja-JP" altLang="en-US" dirty="0">
              <a:solidFill>
                <a:schemeClr val="tx1"/>
              </a:solidFill>
            </a:endParaRPr>
          </a:p>
        </p:txBody>
      </p:sp>
      <p:sp>
        <p:nvSpPr>
          <p:cNvPr id="22" name="テキスト ボックス 21"/>
          <p:cNvSpPr txBox="1"/>
          <p:nvPr/>
        </p:nvSpPr>
        <p:spPr>
          <a:xfrm>
            <a:off x="2699792" y="5879013"/>
            <a:ext cx="5449967" cy="646331"/>
          </a:xfrm>
          <a:prstGeom prst="rect">
            <a:avLst/>
          </a:prstGeom>
          <a:noFill/>
        </p:spPr>
        <p:txBody>
          <a:bodyPr wrap="square" rtlCol="0">
            <a:spAutoFit/>
          </a:bodyPr>
          <a:lstStyle/>
          <a:p>
            <a:pPr algn="l"/>
            <a:r>
              <a:rPr kumimoji="1" lang="ja-JP" altLang="en-US" sz="1800" u="sng" dirty="0">
                <a:solidFill>
                  <a:schemeClr val="tx1"/>
                </a:solidFill>
              </a:rPr>
              <a:t>質量保存</a:t>
            </a:r>
            <a:r>
              <a:rPr kumimoji="1" lang="ja-JP" altLang="en-US" sz="1800" dirty="0">
                <a:solidFill>
                  <a:schemeClr val="tx1"/>
                </a:solidFill>
              </a:rPr>
              <a:t>（連続の式）、</a:t>
            </a:r>
            <a:r>
              <a:rPr kumimoji="1" lang="ja-JP" altLang="en-US" sz="1800" u="sng" dirty="0">
                <a:solidFill>
                  <a:schemeClr val="tx1"/>
                </a:solidFill>
              </a:rPr>
              <a:t>運動量保存</a:t>
            </a:r>
            <a:r>
              <a:rPr kumimoji="1" lang="ja-JP" altLang="en-US" sz="1800" dirty="0">
                <a:solidFill>
                  <a:schemeClr val="tx1"/>
                </a:solidFill>
              </a:rPr>
              <a:t>（オイラー方程式）、</a:t>
            </a:r>
            <a:r>
              <a:rPr kumimoji="1" lang="ja-JP" altLang="en-US" sz="1800" u="sng" dirty="0">
                <a:solidFill>
                  <a:schemeClr val="tx1"/>
                </a:solidFill>
              </a:rPr>
              <a:t>エネルギー保存</a:t>
            </a:r>
            <a:r>
              <a:rPr kumimoji="1" lang="ja-JP" altLang="en-US" sz="1800" dirty="0">
                <a:solidFill>
                  <a:schemeClr val="tx1"/>
                </a:solidFill>
              </a:rPr>
              <a:t>（ベルヌイの式）</a:t>
            </a:r>
          </a:p>
        </p:txBody>
      </p:sp>
      <p:sp>
        <p:nvSpPr>
          <p:cNvPr id="24" name="テキスト ボックス 23"/>
          <p:cNvSpPr txBox="1"/>
          <p:nvPr/>
        </p:nvSpPr>
        <p:spPr>
          <a:xfrm>
            <a:off x="683568" y="4294837"/>
            <a:ext cx="1107996" cy="646331"/>
          </a:xfrm>
          <a:prstGeom prst="rect">
            <a:avLst/>
          </a:prstGeom>
          <a:solidFill>
            <a:schemeClr val="bg1"/>
          </a:solidFill>
        </p:spPr>
        <p:txBody>
          <a:bodyPr wrap="none" rtlCol="0">
            <a:spAutoFit/>
          </a:bodyPr>
          <a:lstStyle/>
          <a:p>
            <a:r>
              <a:rPr kumimoji="1" lang="ja-JP" altLang="en-US" dirty="0">
                <a:solidFill>
                  <a:srgbClr val="FF0000"/>
                </a:solidFill>
              </a:rPr>
              <a:t>基礎</a:t>
            </a:r>
          </a:p>
        </p:txBody>
      </p:sp>
      <p:sp>
        <p:nvSpPr>
          <p:cNvPr id="26" name="テキスト ボックス 25"/>
          <p:cNvSpPr txBox="1"/>
          <p:nvPr/>
        </p:nvSpPr>
        <p:spPr>
          <a:xfrm>
            <a:off x="683568" y="620688"/>
            <a:ext cx="1107996" cy="646331"/>
          </a:xfrm>
          <a:prstGeom prst="rect">
            <a:avLst/>
          </a:prstGeom>
          <a:solidFill>
            <a:schemeClr val="bg1"/>
          </a:solidFill>
        </p:spPr>
        <p:txBody>
          <a:bodyPr wrap="none" rtlCol="0">
            <a:spAutoFit/>
          </a:bodyPr>
          <a:lstStyle/>
          <a:p>
            <a:r>
              <a:rPr kumimoji="1" lang="ja-JP" altLang="en-US" dirty="0">
                <a:solidFill>
                  <a:srgbClr val="FF0000"/>
                </a:solidFill>
              </a:rPr>
              <a:t>応用</a:t>
            </a:r>
          </a:p>
        </p:txBody>
      </p:sp>
      <p:sp>
        <p:nvSpPr>
          <p:cNvPr id="27" name="テキスト ボックス 26"/>
          <p:cNvSpPr txBox="1"/>
          <p:nvPr/>
        </p:nvSpPr>
        <p:spPr>
          <a:xfrm>
            <a:off x="4067944" y="4571836"/>
            <a:ext cx="2736304" cy="369332"/>
          </a:xfrm>
          <a:prstGeom prst="rect">
            <a:avLst/>
          </a:prstGeom>
          <a:noFill/>
        </p:spPr>
        <p:txBody>
          <a:bodyPr wrap="square" rtlCol="0">
            <a:spAutoFit/>
          </a:bodyPr>
          <a:lstStyle/>
          <a:p>
            <a:pPr algn="l"/>
            <a:r>
              <a:rPr lang="ja-JP" altLang="en-US" sz="1800" dirty="0">
                <a:solidFill>
                  <a:schemeClr val="tx1"/>
                </a:solidFill>
              </a:rPr>
              <a:t>粘性流体の力学、乱流</a:t>
            </a:r>
            <a:endParaRPr kumimoji="1" lang="ja-JP" altLang="en-US" sz="1800" dirty="0">
              <a:solidFill>
                <a:schemeClr val="tx1"/>
              </a:solidFill>
            </a:endParaRPr>
          </a:p>
        </p:txBody>
      </p:sp>
      <p:sp>
        <p:nvSpPr>
          <p:cNvPr id="31" name="角丸四角形 30"/>
          <p:cNvSpPr/>
          <p:nvPr/>
        </p:nvSpPr>
        <p:spPr bwMode="auto">
          <a:xfrm>
            <a:off x="2411760" y="1113710"/>
            <a:ext cx="6048672" cy="2459305"/>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18" name="テキスト ボックス 17"/>
          <p:cNvSpPr txBox="1"/>
          <p:nvPr/>
        </p:nvSpPr>
        <p:spPr>
          <a:xfrm>
            <a:off x="4211960" y="764704"/>
            <a:ext cx="2680542" cy="646331"/>
          </a:xfrm>
          <a:prstGeom prst="rect">
            <a:avLst/>
          </a:prstGeom>
          <a:solidFill>
            <a:schemeClr val="bg1"/>
          </a:solidFill>
          <a:ln>
            <a:solidFill>
              <a:schemeClr val="tx1"/>
            </a:solidFill>
          </a:ln>
        </p:spPr>
        <p:txBody>
          <a:bodyPr wrap="none" rtlCol="0">
            <a:spAutoFit/>
          </a:bodyPr>
          <a:lstStyle/>
          <a:p>
            <a:r>
              <a:rPr kumimoji="1" lang="ja-JP" altLang="en-US" dirty="0">
                <a:solidFill>
                  <a:schemeClr val="tx1"/>
                </a:solidFill>
              </a:rPr>
              <a:t>水理学（３</a:t>
            </a:r>
            <a:r>
              <a:rPr kumimoji="1" lang="en-US" altLang="ja-JP" dirty="0">
                <a:solidFill>
                  <a:schemeClr val="tx1"/>
                </a:solidFill>
              </a:rPr>
              <a:t>Q</a:t>
            </a:r>
            <a:r>
              <a:rPr kumimoji="1" lang="ja-JP" altLang="en-US" dirty="0">
                <a:solidFill>
                  <a:schemeClr val="tx1"/>
                </a:solidFill>
              </a:rPr>
              <a:t>）</a:t>
            </a:r>
          </a:p>
        </p:txBody>
      </p:sp>
      <p:sp>
        <p:nvSpPr>
          <p:cNvPr id="32" name="テキスト ボックス 31"/>
          <p:cNvSpPr txBox="1"/>
          <p:nvPr/>
        </p:nvSpPr>
        <p:spPr>
          <a:xfrm>
            <a:off x="2699792" y="1868631"/>
            <a:ext cx="5544616" cy="1200329"/>
          </a:xfrm>
          <a:prstGeom prst="rect">
            <a:avLst/>
          </a:prstGeom>
          <a:noFill/>
        </p:spPr>
        <p:txBody>
          <a:bodyPr wrap="square" rtlCol="0">
            <a:spAutoFit/>
          </a:bodyPr>
          <a:lstStyle/>
          <a:p>
            <a:pPr algn="l"/>
            <a:r>
              <a:rPr kumimoji="1" lang="ja-JP" altLang="en-US" sz="1800" dirty="0">
                <a:solidFill>
                  <a:schemeClr val="tx1"/>
                </a:solidFill>
              </a:rPr>
              <a:t>河川工学： 洪水、利水、堤防、ダム・堰</a:t>
            </a:r>
            <a:endParaRPr kumimoji="1" lang="en-US" altLang="ja-JP" sz="1800" dirty="0">
              <a:solidFill>
                <a:schemeClr val="tx1"/>
              </a:solidFill>
            </a:endParaRPr>
          </a:p>
          <a:p>
            <a:pPr algn="l"/>
            <a:r>
              <a:rPr lang="ja-JP" altLang="en-US" sz="1800" dirty="0">
                <a:solidFill>
                  <a:schemeClr val="tx1"/>
                </a:solidFill>
              </a:rPr>
              <a:t>水文学： 気象、水循環、気候変動</a:t>
            </a:r>
            <a:endParaRPr lang="en-US" altLang="ja-JP" sz="1800" dirty="0">
              <a:solidFill>
                <a:schemeClr val="tx1"/>
              </a:solidFill>
            </a:endParaRPr>
          </a:p>
          <a:p>
            <a:pPr algn="l"/>
            <a:r>
              <a:rPr lang="ja-JP" altLang="en-US" sz="1800" dirty="0">
                <a:solidFill>
                  <a:schemeClr val="tx1"/>
                </a:solidFill>
              </a:rPr>
              <a:t>海岸工学： 波浪、海流、堤防、防波堤</a:t>
            </a:r>
            <a:endParaRPr lang="en-US" altLang="ja-JP" sz="1800" dirty="0">
              <a:solidFill>
                <a:schemeClr val="tx1"/>
              </a:solidFill>
            </a:endParaRPr>
          </a:p>
          <a:p>
            <a:pPr algn="l"/>
            <a:r>
              <a:rPr lang="ja-JP" altLang="en-US" sz="1800" dirty="0">
                <a:solidFill>
                  <a:schemeClr val="tx1"/>
                </a:solidFill>
              </a:rPr>
              <a:t>環境工学： エネルギー、耐風、換気、上下水道</a:t>
            </a:r>
            <a:endParaRPr lang="en-US" altLang="ja-JP" sz="1800" dirty="0">
              <a:solidFill>
                <a:schemeClr val="tx1"/>
              </a:solidFill>
            </a:endParaRPr>
          </a:p>
        </p:txBody>
      </p:sp>
      <p:sp>
        <p:nvSpPr>
          <p:cNvPr id="33" name="テキスト ボックス 32"/>
          <p:cNvSpPr txBox="1"/>
          <p:nvPr/>
        </p:nvSpPr>
        <p:spPr>
          <a:xfrm>
            <a:off x="5620176" y="159023"/>
            <a:ext cx="3416320" cy="461665"/>
          </a:xfrm>
          <a:prstGeom prst="rect">
            <a:avLst/>
          </a:prstGeom>
          <a:noFill/>
          <a:ln>
            <a:noFill/>
          </a:ln>
        </p:spPr>
        <p:txBody>
          <a:bodyPr wrap="none" rtlCol="0">
            <a:spAutoFit/>
          </a:bodyPr>
          <a:lstStyle/>
          <a:p>
            <a:r>
              <a:rPr kumimoji="1" lang="ja-JP" altLang="en-US" sz="2400" dirty="0">
                <a:solidFill>
                  <a:schemeClr val="tx1"/>
                </a:solidFill>
              </a:rPr>
              <a:t>「流れの科学」</a:t>
            </a:r>
            <a:r>
              <a:rPr kumimoji="1" lang="en-US" altLang="ja-JP" sz="2400" dirty="0">
                <a:solidFill>
                  <a:schemeClr val="tx1"/>
                </a:solidFill>
              </a:rPr>
              <a:t>2020.04.09</a:t>
            </a:r>
            <a:endParaRPr kumimoji="1" lang="ja-JP" altLang="en-US" sz="2400" dirty="0">
              <a:solidFill>
                <a:schemeClr val="tx1"/>
              </a:solidFill>
            </a:endParaRPr>
          </a:p>
        </p:txBody>
      </p:sp>
      <p:sp>
        <p:nvSpPr>
          <p:cNvPr id="13" name="テキスト ボックス 12">
            <a:extLst>
              <a:ext uri="{FF2B5EF4-FFF2-40B4-BE49-F238E27FC236}">
                <a16:creationId xmlns:a16="http://schemas.microsoft.com/office/drawing/2014/main" id="{36D39AC5-6D37-4BC1-9A7C-0DC59373CAE2}"/>
              </a:ext>
            </a:extLst>
          </p:cNvPr>
          <p:cNvSpPr txBox="1"/>
          <p:nvPr/>
        </p:nvSpPr>
        <p:spPr>
          <a:xfrm>
            <a:off x="2684983" y="1533143"/>
            <a:ext cx="2238113" cy="369332"/>
          </a:xfrm>
          <a:prstGeom prst="rect">
            <a:avLst/>
          </a:prstGeom>
          <a:solidFill>
            <a:schemeClr val="bg1"/>
          </a:solidFill>
        </p:spPr>
        <p:txBody>
          <a:bodyPr wrap="none" rtlCol="0">
            <a:spAutoFit/>
          </a:bodyPr>
          <a:lstStyle/>
          <a:p>
            <a:r>
              <a:rPr kumimoji="1" lang="ja-JP" altLang="en-US" sz="1800" dirty="0">
                <a:solidFill>
                  <a:srgbClr val="FF0000"/>
                </a:solidFill>
              </a:rPr>
              <a:t>専門分野：キイワード</a:t>
            </a:r>
          </a:p>
        </p:txBody>
      </p:sp>
      <p:sp>
        <p:nvSpPr>
          <p:cNvPr id="14" name="テキスト ボックス 13">
            <a:extLst>
              <a:ext uri="{FF2B5EF4-FFF2-40B4-BE49-F238E27FC236}">
                <a16:creationId xmlns:a16="http://schemas.microsoft.com/office/drawing/2014/main" id="{A0D1EF01-FA18-4ACC-8306-D4A3F7A8BBAC}"/>
              </a:ext>
            </a:extLst>
          </p:cNvPr>
          <p:cNvSpPr txBox="1"/>
          <p:nvPr/>
        </p:nvSpPr>
        <p:spPr>
          <a:xfrm>
            <a:off x="6588224" y="1484784"/>
            <a:ext cx="1800493" cy="369332"/>
          </a:xfrm>
          <a:prstGeom prst="rect">
            <a:avLst/>
          </a:prstGeom>
          <a:solidFill>
            <a:schemeClr val="bg1"/>
          </a:solidFill>
        </p:spPr>
        <p:txBody>
          <a:bodyPr wrap="none" rtlCol="0">
            <a:spAutoFit/>
          </a:bodyPr>
          <a:lstStyle/>
          <a:p>
            <a:r>
              <a:rPr kumimoji="1" lang="ja-JP" altLang="en-US" sz="1800" dirty="0">
                <a:solidFill>
                  <a:srgbClr val="0000FF"/>
                </a:solidFill>
              </a:rPr>
              <a:t>大気や水の流れ</a:t>
            </a:r>
          </a:p>
        </p:txBody>
      </p:sp>
      <p:sp>
        <p:nvSpPr>
          <p:cNvPr id="15" name="テキスト ボックス 14">
            <a:extLst>
              <a:ext uri="{FF2B5EF4-FFF2-40B4-BE49-F238E27FC236}">
                <a16:creationId xmlns:a16="http://schemas.microsoft.com/office/drawing/2014/main" id="{71D4546E-6A03-4F9F-88D6-87C5C42B984B}"/>
              </a:ext>
            </a:extLst>
          </p:cNvPr>
          <p:cNvSpPr txBox="1"/>
          <p:nvPr/>
        </p:nvSpPr>
        <p:spPr>
          <a:xfrm>
            <a:off x="6615514" y="5014917"/>
            <a:ext cx="2492990" cy="646331"/>
          </a:xfrm>
          <a:prstGeom prst="rect">
            <a:avLst/>
          </a:prstGeom>
          <a:solidFill>
            <a:schemeClr val="bg1"/>
          </a:solidFill>
        </p:spPr>
        <p:txBody>
          <a:bodyPr wrap="square" rtlCol="0">
            <a:spAutoFit/>
          </a:bodyPr>
          <a:lstStyle/>
          <a:p>
            <a:pPr algn="l"/>
            <a:r>
              <a:rPr kumimoji="1" lang="ja-JP" altLang="en-US" sz="1800" dirty="0">
                <a:solidFill>
                  <a:srgbClr val="0000FF"/>
                </a:solidFill>
              </a:rPr>
              <a:t>流体の流れを扱う上での</a:t>
            </a:r>
            <a:r>
              <a:rPr kumimoji="1" lang="ja-JP" altLang="en-US" sz="1800" u="sng" dirty="0">
                <a:solidFill>
                  <a:srgbClr val="0000FF"/>
                </a:solidFill>
              </a:rPr>
              <a:t>三原理</a:t>
            </a:r>
            <a:r>
              <a:rPr kumimoji="1" lang="ja-JP" altLang="en-US" sz="1800" dirty="0">
                <a:solidFill>
                  <a:srgbClr val="0000FF"/>
                </a:solidFill>
              </a:rPr>
              <a:t>を習得する</a:t>
            </a:r>
          </a:p>
        </p:txBody>
      </p:sp>
      <p:sp>
        <p:nvSpPr>
          <p:cNvPr id="16" name="テキスト ボックス 15">
            <a:extLst>
              <a:ext uri="{FF2B5EF4-FFF2-40B4-BE49-F238E27FC236}">
                <a16:creationId xmlns:a16="http://schemas.microsoft.com/office/drawing/2014/main" id="{B3721144-551D-46EC-A0C7-E1622EC7C894}"/>
              </a:ext>
            </a:extLst>
          </p:cNvPr>
          <p:cNvSpPr txBox="1"/>
          <p:nvPr/>
        </p:nvSpPr>
        <p:spPr>
          <a:xfrm>
            <a:off x="95192" y="1700808"/>
            <a:ext cx="2244854" cy="2308324"/>
          </a:xfrm>
          <a:prstGeom prst="rect">
            <a:avLst/>
          </a:prstGeom>
          <a:noFill/>
          <a:ln>
            <a:solidFill>
              <a:schemeClr val="tx1"/>
            </a:solidFill>
          </a:ln>
        </p:spPr>
        <p:txBody>
          <a:bodyPr wrap="square" rtlCol="0">
            <a:spAutoFit/>
          </a:bodyPr>
          <a:lstStyle/>
          <a:p>
            <a:pPr algn="l"/>
            <a:r>
              <a:rPr kumimoji="1" lang="ja-JP" altLang="en-US" sz="1600" dirty="0">
                <a:solidFill>
                  <a:schemeClr val="tx1"/>
                </a:solidFill>
              </a:rPr>
              <a:t>・流れの科学は、流体力学の基礎</a:t>
            </a:r>
            <a:endParaRPr kumimoji="1" lang="en-US" altLang="ja-JP" sz="1600" dirty="0">
              <a:solidFill>
                <a:schemeClr val="tx1"/>
              </a:solidFill>
            </a:endParaRPr>
          </a:p>
          <a:p>
            <a:pPr algn="l"/>
            <a:r>
              <a:rPr lang="ja-JP" altLang="en-US" sz="1600" dirty="0">
                <a:solidFill>
                  <a:schemeClr val="tx1"/>
                </a:solidFill>
              </a:rPr>
              <a:t>・連続の式、オイラー方程式、ベルヌイの式を習得する</a:t>
            </a:r>
            <a:endParaRPr lang="en-US" altLang="ja-JP" sz="1600" dirty="0">
              <a:solidFill>
                <a:schemeClr val="tx1"/>
              </a:solidFill>
            </a:endParaRPr>
          </a:p>
          <a:p>
            <a:pPr algn="l"/>
            <a:r>
              <a:rPr kumimoji="1" lang="ja-JP" altLang="en-US" sz="1600" dirty="0">
                <a:solidFill>
                  <a:schemeClr val="tx1"/>
                </a:solidFill>
              </a:rPr>
              <a:t>・３</a:t>
            </a:r>
            <a:r>
              <a:rPr kumimoji="1" lang="en-US" altLang="ja-JP" sz="1600" dirty="0">
                <a:solidFill>
                  <a:schemeClr val="tx1"/>
                </a:solidFill>
              </a:rPr>
              <a:t>Q</a:t>
            </a:r>
            <a:r>
              <a:rPr kumimoji="1" lang="ja-JP" altLang="en-US" sz="1600" dirty="0">
                <a:solidFill>
                  <a:schemeClr val="tx1"/>
                </a:solidFill>
              </a:rPr>
              <a:t>の「水理学」で応用例を学ぶが、これを受講するには、本授業の単位取得が条件</a:t>
            </a:r>
          </a:p>
        </p:txBody>
      </p:sp>
    </p:spTree>
    <p:extLst>
      <p:ext uri="{BB962C8B-B14F-4D97-AF65-F5344CB8AC3E}">
        <p14:creationId xmlns:p14="http://schemas.microsoft.com/office/powerpoint/2010/main" val="4135773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50583" y="1603319"/>
            <a:ext cx="3995936" cy="2247714"/>
          </a:xfrm>
          <a:prstGeom prst="rect">
            <a:avLst/>
          </a:prstGeom>
        </p:spPr>
      </p:pic>
      <p:sp>
        <p:nvSpPr>
          <p:cNvPr id="63" name="テキスト ボックス 62"/>
          <p:cNvSpPr txBox="1"/>
          <p:nvPr/>
        </p:nvSpPr>
        <p:spPr>
          <a:xfrm>
            <a:off x="179512" y="5229200"/>
            <a:ext cx="2481770" cy="1200329"/>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a:p>
            <a:pPr algn="l"/>
            <a:r>
              <a:rPr lang="ja-JP" altLang="en-US" sz="2400" dirty="0">
                <a:solidFill>
                  <a:schemeClr val="tx1"/>
                </a:solidFill>
              </a:rPr>
              <a:t>流速</a:t>
            </a:r>
            <a:endParaRPr lang="en-US" altLang="ja-JP" sz="2400" dirty="0">
              <a:solidFill>
                <a:schemeClr val="tx1"/>
              </a:solidFill>
            </a:endParaRPr>
          </a:p>
          <a:p>
            <a:pPr algn="l"/>
            <a:r>
              <a:rPr kumimoji="1" lang="ja-JP" altLang="en-US" sz="2400" dirty="0">
                <a:solidFill>
                  <a:schemeClr val="tx1"/>
                </a:solidFill>
              </a:rPr>
              <a:t>圧力    ・せん断力</a:t>
            </a:r>
          </a:p>
        </p:txBody>
      </p:sp>
      <p:sp>
        <p:nvSpPr>
          <p:cNvPr id="29" name="テキスト ボックス 28"/>
          <p:cNvSpPr txBox="1"/>
          <p:nvPr/>
        </p:nvSpPr>
        <p:spPr>
          <a:xfrm>
            <a:off x="603429" y="4797152"/>
            <a:ext cx="1901483" cy="461665"/>
          </a:xfrm>
          <a:prstGeom prst="rect">
            <a:avLst/>
          </a:prstGeom>
          <a:noFill/>
        </p:spPr>
        <p:txBody>
          <a:bodyPr wrap="none" rtlCol="0">
            <a:spAutoFit/>
          </a:bodyPr>
          <a:lstStyle/>
          <a:p>
            <a:pPr algn="l"/>
            <a:r>
              <a:rPr kumimoji="1" lang="ja-JP" altLang="en-US" sz="2400" dirty="0">
                <a:solidFill>
                  <a:srgbClr val="FF0000"/>
                </a:solidFill>
              </a:rPr>
              <a:t>変形し続ける</a:t>
            </a:r>
          </a:p>
        </p:txBody>
      </p:sp>
      <p:sp>
        <p:nvSpPr>
          <p:cNvPr id="38" name="テキスト ボックス 37"/>
          <p:cNvSpPr txBox="1"/>
          <p:nvPr/>
        </p:nvSpPr>
        <p:spPr>
          <a:xfrm>
            <a:off x="1477397" y="5445224"/>
            <a:ext cx="646331" cy="369332"/>
          </a:xfrm>
          <a:prstGeom prst="rect">
            <a:avLst/>
          </a:prstGeom>
          <a:noFill/>
        </p:spPr>
        <p:txBody>
          <a:bodyPr wrap="none" rtlCol="0">
            <a:spAutoFit/>
          </a:bodyPr>
          <a:lstStyle/>
          <a:p>
            <a:pPr algn="l"/>
            <a:r>
              <a:rPr kumimoji="1" lang="ja-JP" altLang="en-US" sz="1800" dirty="0">
                <a:solidFill>
                  <a:srgbClr val="0000FF"/>
                </a:solidFill>
              </a:rPr>
              <a:t>粘性</a:t>
            </a:r>
          </a:p>
        </p:txBody>
      </p:sp>
      <p:sp>
        <p:nvSpPr>
          <p:cNvPr id="39" name="テキスト ボックス 38"/>
          <p:cNvSpPr txBox="1"/>
          <p:nvPr/>
        </p:nvSpPr>
        <p:spPr>
          <a:xfrm>
            <a:off x="323528" y="6372036"/>
            <a:ext cx="2492990" cy="369332"/>
          </a:xfrm>
          <a:prstGeom prst="rect">
            <a:avLst/>
          </a:prstGeom>
          <a:noFill/>
        </p:spPr>
        <p:txBody>
          <a:bodyPr wrap="none" rtlCol="0">
            <a:spAutoFit/>
          </a:bodyPr>
          <a:lstStyle/>
          <a:p>
            <a:pPr algn="l"/>
            <a:r>
              <a:rPr kumimoji="1" lang="ja-JP" altLang="en-US" sz="1800" dirty="0">
                <a:solidFill>
                  <a:srgbClr val="0000FF"/>
                </a:solidFill>
              </a:rPr>
              <a:t>質量保存＋運動</a:t>
            </a:r>
            <a:r>
              <a:rPr lang="ja-JP" altLang="en-US" sz="1800" dirty="0">
                <a:solidFill>
                  <a:srgbClr val="0000FF"/>
                </a:solidFill>
              </a:rPr>
              <a:t>量保存</a:t>
            </a:r>
            <a:endParaRPr kumimoji="1" lang="ja-JP" altLang="en-US" sz="1800" dirty="0">
              <a:solidFill>
                <a:srgbClr val="0000FF"/>
              </a:solidFill>
            </a:endParaRPr>
          </a:p>
        </p:txBody>
      </p:sp>
      <mc:AlternateContent xmlns:mc="http://schemas.openxmlformats.org/markup-compatibility/2006" xmlns:a14="http://schemas.microsoft.com/office/drawing/2010/main">
        <mc:Choice Requires="a14">
          <p:sp>
            <p:nvSpPr>
              <p:cNvPr id="41" name="テキスト ボックス 40"/>
              <p:cNvSpPr txBox="1"/>
              <p:nvPr/>
            </p:nvSpPr>
            <p:spPr>
              <a:xfrm>
                <a:off x="1015399" y="5221317"/>
                <a:ext cx="2442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1015399" y="5221317"/>
                <a:ext cx="244233" cy="369332"/>
              </a:xfrm>
              <a:prstGeom prst="rect">
                <a:avLst/>
              </a:prstGeom>
              <a:blipFill>
                <a:blip r:embed="rId5"/>
                <a:stretch>
                  <a:fillRect l="-30000" r="-30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1020596" y="5636054"/>
                <a:ext cx="2514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𝑢</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20596" y="5636054"/>
                <a:ext cx="251479" cy="369332"/>
              </a:xfrm>
              <a:prstGeom prst="rect">
                <a:avLst/>
              </a:prstGeom>
              <a:blipFill>
                <a:blip r:embed="rId6"/>
                <a:stretch>
                  <a:fillRect l="-14286" r="-14286"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908440" y="6011996"/>
                <a:ext cx="242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𝑝</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908440" y="6011996"/>
                <a:ext cx="242631" cy="369332"/>
              </a:xfrm>
              <a:prstGeom prst="rect">
                <a:avLst/>
              </a:prstGeom>
              <a:blipFill>
                <a:blip r:embed="rId7"/>
                <a:stretch>
                  <a:fillRect l="-30000" r="-30000"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2556805" y="5963637"/>
                <a:ext cx="214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𝜏</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2556805" y="5963637"/>
                <a:ext cx="214995" cy="369332"/>
              </a:xfrm>
              <a:prstGeom prst="rect">
                <a:avLst/>
              </a:prstGeom>
              <a:blipFill>
                <a:blip r:embed="rId8"/>
                <a:stretch>
                  <a:fillRect l="-16667" r="-16667" b="-1639"/>
                </a:stretch>
              </a:blipFill>
            </p:spPr>
            <p:txBody>
              <a:bodyPr/>
              <a:lstStyle/>
              <a:p>
                <a:r>
                  <a:rPr lang="ja-JP" altLang="en-US">
                    <a:noFill/>
                  </a:rPr>
                  <a:t> </a:t>
                </a:r>
              </a:p>
            </p:txBody>
          </p:sp>
        </mc:Fallback>
      </mc:AlternateContent>
      <p:sp>
        <p:nvSpPr>
          <p:cNvPr id="4" name="正方形/長方形 3"/>
          <p:cNvSpPr/>
          <p:nvPr/>
        </p:nvSpPr>
        <p:spPr bwMode="auto">
          <a:xfrm>
            <a:off x="1187624" y="1052736"/>
            <a:ext cx="216024" cy="216024"/>
          </a:xfrm>
          <a:prstGeom prst="rect">
            <a:avLst/>
          </a:prstGeom>
          <a:noFill/>
          <a:ln w="285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5" name="テキスト ボックス 44"/>
          <p:cNvSpPr txBox="1"/>
          <p:nvPr/>
        </p:nvSpPr>
        <p:spPr>
          <a:xfrm>
            <a:off x="3242358" y="692696"/>
            <a:ext cx="800219" cy="461665"/>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46" name="テキスト ボックス 45"/>
              <p:cNvSpPr txBox="1"/>
              <p:nvPr/>
            </p:nvSpPr>
            <p:spPr>
              <a:xfrm>
                <a:off x="4283968" y="505281"/>
                <a:ext cx="913199"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𝑀</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4283968" y="505281"/>
                <a:ext cx="913199" cy="691471"/>
              </a:xfrm>
              <a:prstGeom prst="rect">
                <a:avLst/>
              </a:prstGeom>
              <a:blipFill>
                <a:blip r:embed="rId9"/>
                <a:stretch>
                  <a:fillRect/>
                </a:stretch>
              </a:blipFill>
            </p:spPr>
            <p:txBody>
              <a:bodyPr/>
              <a:lstStyle/>
              <a:p>
                <a:r>
                  <a:rPr lang="ja-JP" altLang="en-US">
                    <a:noFill/>
                  </a:rPr>
                  <a:t> </a:t>
                </a:r>
              </a:p>
            </p:txBody>
          </p:sp>
        </mc:Fallback>
      </mc:AlternateContent>
      <p:sp>
        <p:nvSpPr>
          <p:cNvPr id="47" name="テキスト ボックス 46"/>
          <p:cNvSpPr txBox="1"/>
          <p:nvPr/>
        </p:nvSpPr>
        <p:spPr>
          <a:xfrm>
            <a:off x="4111363" y="323364"/>
            <a:ext cx="604653" cy="369332"/>
          </a:xfrm>
          <a:prstGeom prst="rect">
            <a:avLst/>
          </a:prstGeom>
          <a:noFill/>
        </p:spPr>
        <p:txBody>
          <a:bodyPr wrap="none" rtlCol="0">
            <a:spAutoFit/>
          </a:bodyPr>
          <a:lstStyle/>
          <a:p>
            <a:pPr algn="l"/>
            <a:r>
              <a:rPr lang="ja-JP" altLang="en-US" sz="1800" dirty="0">
                <a:solidFill>
                  <a:srgbClr val="006600"/>
                </a:solidFill>
              </a:rPr>
              <a:t>ロー</a:t>
            </a:r>
            <a:endParaRPr kumimoji="1" lang="en-US" altLang="ja-JP" sz="1800" dirty="0">
              <a:solidFill>
                <a:srgbClr val="006600"/>
              </a:solidFill>
            </a:endParaRPr>
          </a:p>
        </p:txBody>
      </p:sp>
      <p:sp>
        <p:nvSpPr>
          <p:cNvPr id="48" name="テキスト ボックス 47"/>
          <p:cNvSpPr txBox="1"/>
          <p:nvPr/>
        </p:nvSpPr>
        <p:spPr>
          <a:xfrm>
            <a:off x="5211941" y="188640"/>
            <a:ext cx="800219" cy="461665"/>
          </a:xfrm>
          <a:prstGeom prst="rect">
            <a:avLst/>
          </a:prstGeom>
          <a:noFill/>
        </p:spPr>
        <p:txBody>
          <a:bodyPr wrap="none" rtlCol="0">
            <a:spAutoFit/>
          </a:bodyPr>
          <a:lstStyle/>
          <a:p>
            <a:pPr algn="l"/>
            <a:r>
              <a:rPr kumimoji="1" lang="ja-JP" altLang="en-US" sz="2400" dirty="0">
                <a:solidFill>
                  <a:schemeClr val="tx1"/>
                </a:solidFill>
              </a:rPr>
              <a:t>質量</a:t>
            </a:r>
            <a:endParaRPr kumimoji="1" lang="en-US" altLang="ja-JP" sz="2400" dirty="0">
              <a:solidFill>
                <a:schemeClr val="tx1"/>
              </a:solidFill>
            </a:endParaRPr>
          </a:p>
        </p:txBody>
      </p:sp>
      <p:sp>
        <p:nvSpPr>
          <p:cNvPr id="49" name="テキスト ボックス 48"/>
          <p:cNvSpPr txBox="1"/>
          <p:nvPr/>
        </p:nvSpPr>
        <p:spPr>
          <a:xfrm>
            <a:off x="5220072" y="1023119"/>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0" name="テキスト ボックス 49"/>
          <p:cNvSpPr txBox="1"/>
          <p:nvPr/>
        </p:nvSpPr>
        <p:spPr>
          <a:xfrm>
            <a:off x="3394758" y="1743199"/>
            <a:ext cx="4628190" cy="461665"/>
          </a:xfrm>
          <a:prstGeom prst="rect">
            <a:avLst/>
          </a:prstGeom>
          <a:noFill/>
        </p:spPr>
        <p:txBody>
          <a:bodyPr wrap="none" rtlCol="0">
            <a:spAutoFit/>
          </a:bodyPr>
          <a:lstStyle/>
          <a:p>
            <a:pPr algn="l"/>
            <a:r>
              <a:rPr kumimoji="1" lang="ja-JP" altLang="en-US" sz="2400" dirty="0">
                <a:solidFill>
                  <a:schemeClr val="tx1"/>
                </a:solidFill>
              </a:rPr>
              <a:t>水の密度（</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1.0 g/cm</a:t>
            </a:r>
            <a:r>
              <a:rPr kumimoji="1" lang="en-US" altLang="ja-JP" sz="2400" baseline="30000" dirty="0">
                <a:solidFill>
                  <a:schemeClr val="tx1"/>
                </a:solidFill>
              </a:rPr>
              <a:t>3</a:t>
            </a:r>
          </a:p>
        </p:txBody>
      </p:sp>
      <p:sp>
        <p:nvSpPr>
          <p:cNvPr id="51" name="テキスト ボックス 50"/>
          <p:cNvSpPr txBox="1"/>
          <p:nvPr/>
        </p:nvSpPr>
        <p:spPr>
          <a:xfrm>
            <a:off x="3411921" y="2247255"/>
            <a:ext cx="5397631" cy="461665"/>
          </a:xfrm>
          <a:prstGeom prst="rect">
            <a:avLst/>
          </a:prstGeom>
          <a:noFill/>
        </p:spPr>
        <p:txBody>
          <a:bodyPr wrap="none" rtlCol="0">
            <a:spAutoFit/>
          </a:bodyPr>
          <a:lstStyle/>
          <a:p>
            <a:pPr algn="l"/>
            <a:r>
              <a:rPr lang="ja-JP" altLang="en-US" sz="2400" dirty="0">
                <a:solidFill>
                  <a:schemeClr val="tx1"/>
                </a:solidFill>
              </a:rPr>
              <a:t>空気</a:t>
            </a:r>
            <a:r>
              <a:rPr kumimoji="1" lang="ja-JP" altLang="en-US" sz="2400" dirty="0">
                <a:solidFill>
                  <a:schemeClr val="tx1"/>
                </a:solidFill>
              </a:rPr>
              <a:t>の密度（</a:t>
            </a:r>
            <a:r>
              <a:rPr kumimoji="1" lang="en-US" altLang="ja-JP" sz="2400" dirty="0">
                <a:solidFill>
                  <a:schemeClr val="tx1"/>
                </a:solidFill>
              </a:rPr>
              <a:t>0℃</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0.0013 g/cm</a:t>
            </a:r>
            <a:r>
              <a:rPr kumimoji="1" lang="en-US" altLang="ja-JP" sz="2400" baseline="30000" dirty="0">
                <a:solidFill>
                  <a:schemeClr val="tx1"/>
                </a:solidFill>
              </a:rPr>
              <a:t>3</a:t>
            </a:r>
          </a:p>
        </p:txBody>
      </p:sp>
      <p:cxnSp>
        <p:nvCxnSpPr>
          <p:cNvPr id="10" name="直線矢印コネクタ 9"/>
          <p:cNvCxnSpPr>
            <a:stCxn id="45" idx="1"/>
          </p:cNvCxnSpPr>
          <p:nvPr/>
        </p:nvCxnSpPr>
        <p:spPr bwMode="auto">
          <a:xfrm flipH="1">
            <a:off x="1477397" y="923529"/>
            <a:ext cx="1764961" cy="230832"/>
          </a:xfrm>
          <a:prstGeom prst="straightConnector1">
            <a:avLst/>
          </a:prstGeom>
          <a:solidFill>
            <a:srgbClr val="3399FF"/>
          </a:solidFill>
          <a:ln w="38100" cap="flat" cmpd="sng" algn="ctr">
            <a:solidFill>
              <a:srgbClr val="FF0000"/>
            </a:solidFill>
            <a:prstDash val="solid"/>
            <a:round/>
            <a:headEnd type="none" w="med" len="med"/>
            <a:tailEnd type="triangle"/>
          </a:ln>
          <a:effectLst>
            <a:glow rad="25400">
              <a:schemeClr val="accent4">
                <a:satMod val="175000"/>
              </a:schemeClr>
            </a:glow>
          </a:effectLst>
        </p:spPr>
      </p:cxnSp>
      <p:sp>
        <p:nvSpPr>
          <p:cNvPr id="52" name="テキスト ボックス 51"/>
          <p:cNvSpPr txBox="1"/>
          <p:nvPr/>
        </p:nvSpPr>
        <p:spPr>
          <a:xfrm>
            <a:off x="3252003" y="3429000"/>
            <a:ext cx="2031325" cy="461665"/>
          </a:xfrm>
          <a:prstGeom prst="rect">
            <a:avLst/>
          </a:prstGeom>
          <a:noFill/>
        </p:spPr>
        <p:txBody>
          <a:bodyPr wrap="none" rtlCol="0">
            <a:spAutoFit/>
          </a:bodyPr>
          <a:lstStyle/>
          <a:p>
            <a:pPr algn="l"/>
            <a:r>
              <a:rPr lang="ja-JP" altLang="en-US" sz="2400" dirty="0">
                <a:solidFill>
                  <a:schemeClr val="tx1"/>
                </a:solidFill>
              </a:rPr>
              <a:t>単位体積重量</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54" name="テキスト ボックス 53"/>
              <p:cNvSpPr txBox="1"/>
              <p:nvPr/>
            </p:nvSpPr>
            <p:spPr>
              <a:xfrm>
                <a:off x="5903745" y="3241585"/>
                <a:ext cx="941475"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𝛾</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𝑊</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5903745" y="3241585"/>
                <a:ext cx="941475" cy="691471"/>
              </a:xfrm>
              <a:prstGeom prst="rect">
                <a:avLst/>
              </a:prstGeom>
              <a:blipFill>
                <a:blip r:embed="rId10"/>
                <a:stretch>
                  <a:fillRect/>
                </a:stretch>
              </a:blipFill>
            </p:spPr>
            <p:txBody>
              <a:bodyPr/>
              <a:lstStyle/>
              <a:p>
                <a:r>
                  <a:rPr lang="ja-JP" altLang="en-US">
                    <a:noFill/>
                  </a:rPr>
                  <a:t> </a:t>
                </a:r>
              </a:p>
            </p:txBody>
          </p:sp>
        </mc:Fallback>
      </mc:AlternateContent>
      <p:sp>
        <p:nvSpPr>
          <p:cNvPr id="55" name="テキスト ボックス 54"/>
          <p:cNvSpPr txBox="1"/>
          <p:nvPr/>
        </p:nvSpPr>
        <p:spPr>
          <a:xfrm>
            <a:off x="5648101" y="3059668"/>
            <a:ext cx="805029" cy="369332"/>
          </a:xfrm>
          <a:prstGeom prst="rect">
            <a:avLst/>
          </a:prstGeom>
          <a:noFill/>
        </p:spPr>
        <p:txBody>
          <a:bodyPr wrap="none" rtlCol="0">
            <a:spAutoFit/>
          </a:bodyPr>
          <a:lstStyle/>
          <a:p>
            <a:pPr algn="l"/>
            <a:r>
              <a:rPr lang="ja-JP" altLang="en-US" sz="1800" dirty="0">
                <a:solidFill>
                  <a:srgbClr val="006600"/>
                </a:solidFill>
              </a:rPr>
              <a:t>ガンマ</a:t>
            </a:r>
            <a:endParaRPr kumimoji="1" lang="en-US" altLang="ja-JP" sz="1800" dirty="0">
              <a:solidFill>
                <a:srgbClr val="006600"/>
              </a:solidFill>
            </a:endParaRPr>
          </a:p>
        </p:txBody>
      </p:sp>
      <p:sp>
        <p:nvSpPr>
          <p:cNvPr id="56" name="テキスト ボックス 55"/>
          <p:cNvSpPr txBox="1"/>
          <p:nvPr/>
        </p:nvSpPr>
        <p:spPr>
          <a:xfrm>
            <a:off x="6859994" y="2924944"/>
            <a:ext cx="800219" cy="461665"/>
          </a:xfrm>
          <a:prstGeom prst="rect">
            <a:avLst/>
          </a:prstGeom>
          <a:noFill/>
        </p:spPr>
        <p:txBody>
          <a:bodyPr wrap="none" rtlCol="0">
            <a:spAutoFit/>
          </a:bodyPr>
          <a:lstStyle/>
          <a:p>
            <a:pPr algn="l"/>
            <a:r>
              <a:rPr kumimoji="1" lang="ja-JP" altLang="en-US" sz="2400" dirty="0">
                <a:solidFill>
                  <a:schemeClr val="tx1"/>
                </a:solidFill>
              </a:rPr>
              <a:t>重量</a:t>
            </a:r>
            <a:endParaRPr kumimoji="1" lang="en-US" altLang="ja-JP" sz="2400" dirty="0">
              <a:solidFill>
                <a:schemeClr val="tx1"/>
              </a:solidFill>
            </a:endParaRPr>
          </a:p>
        </p:txBody>
      </p:sp>
      <p:sp>
        <p:nvSpPr>
          <p:cNvPr id="57" name="テキスト ボックス 56"/>
          <p:cNvSpPr txBox="1"/>
          <p:nvPr/>
        </p:nvSpPr>
        <p:spPr>
          <a:xfrm>
            <a:off x="6868125" y="3759423"/>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8" name="テキスト ボックス 57"/>
          <p:cNvSpPr txBox="1"/>
          <p:nvPr/>
        </p:nvSpPr>
        <p:spPr>
          <a:xfrm>
            <a:off x="3403970" y="4407495"/>
            <a:ext cx="4629794" cy="830997"/>
          </a:xfrm>
          <a:prstGeom prst="rect">
            <a:avLst/>
          </a:prstGeom>
          <a:noFill/>
        </p:spPr>
        <p:txBody>
          <a:bodyPr wrap="none" rtlCol="0">
            <a:spAutoFit/>
          </a:bodyPr>
          <a:lstStyle/>
          <a:p>
            <a:pPr algn="l"/>
            <a:r>
              <a:rPr kumimoji="1" lang="ja-JP" altLang="en-US" sz="2400" dirty="0">
                <a:solidFill>
                  <a:schemeClr val="tx1"/>
                </a:solidFill>
              </a:rPr>
              <a:t>水の</a:t>
            </a:r>
            <a:r>
              <a:rPr lang="ja-JP" altLang="en-US" sz="2400" dirty="0">
                <a:solidFill>
                  <a:schemeClr val="tx1"/>
                </a:solidFill>
              </a:rPr>
              <a:t>単位体積重量</a:t>
            </a:r>
            <a:r>
              <a:rPr kumimoji="1" lang="ja-JP" altLang="en-US" sz="2400" dirty="0">
                <a:solidFill>
                  <a:schemeClr val="tx1"/>
                </a:solidFill>
              </a:rPr>
              <a:t>（</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endParaRPr kumimoji="1" lang="en-US" altLang="ja-JP" sz="2400" dirty="0">
              <a:solidFill>
                <a:schemeClr val="tx1"/>
              </a:solidFill>
            </a:endParaRPr>
          </a:p>
          <a:p>
            <a:pPr algn="l"/>
            <a:r>
              <a:rPr kumimoji="1" lang="en-US" altLang="ja-JP" sz="2400" dirty="0">
                <a:solidFill>
                  <a:schemeClr val="tx1"/>
                </a:solidFill>
              </a:rPr>
              <a:t>1.0 gf/cm</a:t>
            </a:r>
            <a:r>
              <a:rPr kumimoji="1" lang="en-US" altLang="ja-JP" sz="2400" baseline="30000" dirty="0">
                <a:solidFill>
                  <a:schemeClr val="tx1"/>
                </a:solidFill>
              </a:rPr>
              <a:t>3</a:t>
            </a:r>
            <a:r>
              <a:rPr lang="en-US" altLang="ja-JP" sz="2400" dirty="0">
                <a:solidFill>
                  <a:schemeClr val="tx1"/>
                </a:solidFill>
              </a:rPr>
              <a:t>=980 dyne/cm</a:t>
            </a:r>
            <a:r>
              <a:rPr lang="en-US" altLang="ja-JP" sz="2400" baseline="30000" dirty="0">
                <a:solidFill>
                  <a:schemeClr val="tx1"/>
                </a:solidFill>
              </a:rPr>
              <a:t>3</a:t>
            </a:r>
          </a:p>
        </p:txBody>
      </p:sp>
      <p:sp>
        <p:nvSpPr>
          <p:cNvPr id="27" name="テキスト ボックス 26"/>
          <p:cNvSpPr txBox="1"/>
          <p:nvPr/>
        </p:nvSpPr>
        <p:spPr>
          <a:xfrm>
            <a:off x="3694737" y="5517232"/>
            <a:ext cx="2749471" cy="830997"/>
          </a:xfrm>
          <a:prstGeom prst="rect">
            <a:avLst/>
          </a:prstGeom>
          <a:noFill/>
        </p:spPr>
        <p:txBody>
          <a:bodyPr wrap="none" rtlCol="0">
            <a:spAutoFit/>
          </a:bodyPr>
          <a:lstStyle/>
          <a:p>
            <a:pPr algn="l"/>
            <a:r>
              <a:rPr kumimoji="1" lang="ja-JP" altLang="en-US" sz="2400" dirty="0">
                <a:solidFill>
                  <a:schemeClr val="tx1"/>
                </a:solidFill>
              </a:rPr>
              <a:t>水は非圧縮性流体</a:t>
            </a:r>
            <a:endParaRPr kumimoji="1" lang="en-US" altLang="ja-JP" sz="2400" dirty="0">
              <a:solidFill>
                <a:schemeClr val="tx1"/>
              </a:solidFill>
            </a:endParaRPr>
          </a:p>
          <a:p>
            <a:pPr algn="l"/>
            <a:r>
              <a:rPr lang="ja-JP" altLang="en-US" sz="2400" dirty="0">
                <a:solidFill>
                  <a:schemeClr val="tx1"/>
                </a:solidFill>
              </a:rPr>
              <a:t>空気は圧縮性流体</a:t>
            </a:r>
            <a:endParaRPr kumimoji="1" lang="en-US" altLang="ja-JP" sz="2400" baseline="30000" dirty="0">
              <a:solidFill>
                <a:schemeClr val="tx1"/>
              </a:solidFill>
            </a:endParaRPr>
          </a:p>
        </p:txBody>
      </p:sp>
      <p:sp>
        <p:nvSpPr>
          <p:cNvPr id="28" name="テキスト ボックス 27"/>
          <p:cNvSpPr txBox="1"/>
          <p:nvPr/>
        </p:nvSpPr>
        <p:spPr>
          <a:xfrm>
            <a:off x="7230735" y="1340768"/>
            <a:ext cx="1157689" cy="461665"/>
          </a:xfrm>
          <a:prstGeom prst="rect">
            <a:avLst/>
          </a:prstGeom>
          <a:noFill/>
        </p:spPr>
        <p:txBody>
          <a:bodyPr wrap="none" rtlCol="0">
            <a:spAutoFit/>
          </a:bodyPr>
          <a:lstStyle/>
          <a:p>
            <a:pPr algn="l"/>
            <a:r>
              <a:rPr kumimoji="1" lang="en-US" altLang="ja-JP" sz="2400" dirty="0">
                <a:solidFill>
                  <a:srgbClr val="FF0000"/>
                </a:solidFill>
              </a:rPr>
              <a:t>1.0 t/m</a:t>
            </a:r>
            <a:r>
              <a:rPr kumimoji="1" lang="en-US" altLang="ja-JP" sz="2400" baseline="30000" dirty="0">
                <a:solidFill>
                  <a:srgbClr val="FF0000"/>
                </a:solidFill>
              </a:rPr>
              <a:t>3</a:t>
            </a:r>
          </a:p>
        </p:txBody>
      </p:sp>
      <p:sp>
        <p:nvSpPr>
          <p:cNvPr id="30" name="テキスト ボックス 29"/>
          <p:cNvSpPr txBox="1"/>
          <p:nvPr/>
        </p:nvSpPr>
        <p:spPr>
          <a:xfrm>
            <a:off x="7236296" y="2535287"/>
            <a:ext cx="1380506" cy="461665"/>
          </a:xfrm>
          <a:prstGeom prst="rect">
            <a:avLst/>
          </a:prstGeom>
          <a:noFill/>
        </p:spPr>
        <p:txBody>
          <a:bodyPr wrap="none" rtlCol="0">
            <a:spAutoFit/>
          </a:bodyPr>
          <a:lstStyle/>
          <a:p>
            <a:pPr algn="l"/>
            <a:r>
              <a:rPr kumimoji="1" lang="en-US" altLang="ja-JP" sz="2400" dirty="0">
                <a:solidFill>
                  <a:srgbClr val="FF0000"/>
                </a:solidFill>
              </a:rPr>
              <a:t>1.3 kg/m</a:t>
            </a:r>
            <a:r>
              <a:rPr kumimoji="1" lang="en-US" altLang="ja-JP" sz="2400" baseline="30000" dirty="0">
                <a:solidFill>
                  <a:srgbClr val="FF0000"/>
                </a:solidFill>
              </a:rPr>
              <a:t>3</a:t>
            </a:r>
          </a:p>
        </p:txBody>
      </p:sp>
      <p:sp>
        <p:nvSpPr>
          <p:cNvPr id="31" name="テキスト ボックス 30"/>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pic>
        <p:nvPicPr>
          <p:cNvPr id="1026" name="Picture 2" descr="「水鉄砲」の画像検索結果">
            <a:extLst>
              <a:ext uri="{FF2B5EF4-FFF2-40B4-BE49-F238E27FC236}">
                <a16:creationId xmlns:a16="http://schemas.microsoft.com/office/drawing/2014/main" id="{D707FA1F-F134-49A9-9993-E32E31306F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0655" y="4869160"/>
            <a:ext cx="1951896" cy="1636683"/>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9BA35C1D-7E39-4CEF-8C7E-579FD31D5FC1}"/>
              </a:ext>
            </a:extLst>
          </p:cNvPr>
          <p:cNvSpPr txBox="1"/>
          <p:nvPr/>
        </p:nvSpPr>
        <p:spPr>
          <a:xfrm>
            <a:off x="5248279" y="6444044"/>
            <a:ext cx="3788217" cy="369332"/>
          </a:xfrm>
          <a:prstGeom prst="rect">
            <a:avLst/>
          </a:prstGeom>
          <a:noFill/>
        </p:spPr>
        <p:txBody>
          <a:bodyPr wrap="none" rtlCol="0">
            <a:spAutoFit/>
          </a:bodyPr>
          <a:lstStyle/>
          <a:p>
            <a:pPr algn="l"/>
            <a:r>
              <a:rPr lang="ja-JP" altLang="en-US" sz="1800" dirty="0">
                <a:solidFill>
                  <a:srgbClr val="0000FF"/>
                </a:solidFill>
              </a:rPr>
              <a:t>水鉄砲は空気室があるから水が飛ぶ</a:t>
            </a:r>
            <a:endParaRPr kumimoji="1" lang="ja-JP" altLang="en-US" sz="1800" dirty="0">
              <a:solidFill>
                <a:srgbClr val="0000FF"/>
              </a:solidFill>
            </a:endParaRPr>
          </a:p>
        </p:txBody>
      </p:sp>
      <p:sp>
        <p:nvSpPr>
          <p:cNvPr id="33" name="テキスト ボックス 32">
            <a:extLst>
              <a:ext uri="{FF2B5EF4-FFF2-40B4-BE49-F238E27FC236}">
                <a16:creationId xmlns:a16="http://schemas.microsoft.com/office/drawing/2014/main" id="{9295F300-EA4E-4BA3-953C-2334F864ED87}"/>
              </a:ext>
            </a:extLst>
          </p:cNvPr>
          <p:cNvSpPr txBox="1"/>
          <p:nvPr/>
        </p:nvSpPr>
        <p:spPr>
          <a:xfrm>
            <a:off x="35496" y="44624"/>
            <a:ext cx="2161168" cy="646331"/>
          </a:xfrm>
          <a:prstGeom prst="rect">
            <a:avLst/>
          </a:prstGeom>
          <a:noFill/>
        </p:spPr>
        <p:txBody>
          <a:bodyPr wrap="none" rtlCol="0">
            <a:spAutoFit/>
          </a:bodyPr>
          <a:lstStyle/>
          <a:p>
            <a:r>
              <a:rPr kumimoji="1" lang="ja-JP" altLang="en-US" dirty="0">
                <a:solidFill>
                  <a:schemeClr val="tx1"/>
                </a:solidFill>
              </a:rPr>
              <a:t>１．１ 密度</a:t>
            </a:r>
          </a:p>
        </p:txBody>
      </p:sp>
    </p:spTree>
    <p:extLst>
      <p:ext uri="{BB962C8B-B14F-4D97-AF65-F5344CB8AC3E}">
        <p14:creationId xmlns:p14="http://schemas.microsoft.com/office/powerpoint/2010/main" val="37988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716503"/>
            <a:ext cx="5660961" cy="1200329"/>
          </a:xfrm>
          <a:prstGeom prst="rect">
            <a:avLst/>
          </a:prstGeom>
          <a:noFill/>
        </p:spPr>
        <p:txBody>
          <a:bodyPr wrap="square" rtlCol="0">
            <a:spAutoFit/>
          </a:bodyPr>
          <a:lstStyle/>
          <a:p>
            <a:pPr algn="l"/>
            <a:r>
              <a:rPr kumimoji="1" lang="ja-JP" altLang="en-US" sz="2400" dirty="0">
                <a:solidFill>
                  <a:srgbClr val="FF0000"/>
                </a:solidFill>
              </a:rPr>
              <a:t>三択クイズ</a:t>
            </a:r>
            <a:endParaRPr kumimoji="1" lang="en-US" altLang="ja-JP" sz="2400" dirty="0">
              <a:solidFill>
                <a:srgbClr val="FF0000"/>
              </a:solidFill>
            </a:endParaRPr>
          </a:p>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sp>
        <p:nvSpPr>
          <p:cNvPr id="12" name="テキスト ボックス 11"/>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13" name="テキスト ボックス 12">
            <a:extLst>
              <a:ext uri="{FF2B5EF4-FFF2-40B4-BE49-F238E27FC236}">
                <a16:creationId xmlns:a16="http://schemas.microsoft.com/office/drawing/2014/main" id="{802BB0F8-4232-48A9-850A-4B5D7A4F3EBB}"/>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Tree>
    <p:extLst>
      <p:ext uri="{BB962C8B-B14F-4D97-AF65-F5344CB8AC3E}">
        <p14:creationId xmlns:p14="http://schemas.microsoft.com/office/powerpoint/2010/main" val="350965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830997"/>
          </a:xfrm>
          <a:prstGeom prst="rect">
            <a:avLst/>
          </a:prstGeom>
          <a:noFill/>
        </p:spPr>
        <p:txBody>
          <a:bodyPr wrap="square" rtlCol="0">
            <a:spAutoFit/>
          </a:bodyPr>
          <a:lstStyle/>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4" name="テキスト ボックス 23"/>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25" name="テキスト ボックス 24">
            <a:extLst>
              <a:ext uri="{FF2B5EF4-FFF2-40B4-BE49-F238E27FC236}">
                <a16:creationId xmlns:a16="http://schemas.microsoft.com/office/drawing/2014/main" id="{1C412B6C-DC26-453C-B527-ED7C313F664E}"/>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
        <p:nvSpPr>
          <p:cNvPr id="2" name="楕円 1">
            <a:extLst>
              <a:ext uri="{FF2B5EF4-FFF2-40B4-BE49-F238E27FC236}">
                <a16:creationId xmlns:a16="http://schemas.microsoft.com/office/drawing/2014/main" id="{2C03BC4B-37CB-4275-80A4-928FFF232A7B}"/>
              </a:ext>
            </a:extLst>
          </p:cNvPr>
          <p:cNvSpPr/>
          <p:nvPr/>
        </p:nvSpPr>
        <p:spPr bwMode="auto">
          <a:xfrm>
            <a:off x="3275856" y="2677889"/>
            <a:ext cx="2016224" cy="56768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26" name="テキスト ボックス 25">
            <a:extLst>
              <a:ext uri="{FF2B5EF4-FFF2-40B4-BE49-F238E27FC236}">
                <a16:creationId xmlns:a16="http://schemas.microsoft.com/office/drawing/2014/main" id="{61EEBD3C-C3A6-4304-9A36-986E8220A828}"/>
              </a:ext>
            </a:extLst>
          </p:cNvPr>
          <p:cNvSpPr txBox="1"/>
          <p:nvPr/>
        </p:nvSpPr>
        <p:spPr>
          <a:xfrm>
            <a:off x="971600" y="4005064"/>
            <a:ext cx="6823992" cy="2308324"/>
          </a:xfrm>
          <a:prstGeom prst="rect">
            <a:avLst/>
          </a:prstGeom>
          <a:noFill/>
          <a:ln>
            <a:solidFill>
              <a:schemeClr val="tx1"/>
            </a:solidFill>
          </a:ln>
        </p:spPr>
        <p:txBody>
          <a:bodyPr wrap="square" rtlCol="0">
            <a:spAutoFit/>
          </a:bodyPr>
          <a:lstStyle/>
          <a:p>
            <a:pPr algn="l"/>
            <a:r>
              <a:rPr lang="ja-JP" altLang="en-US" sz="1600" dirty="0">
                <a:solidFill>
                  <a:schemeClr val="tx1"/>
                </a:solidFill>
              </a:rPr>
              <a:t>地上の空気は（かなり大きな）圧力を保持している（その大きさは後述）。</a:t>
            </a:r>
            <a:endParaRPr lang="en-US" altLang="ja-JP" sz="1600" dirty="0">
              <a:solidFill>
                <a:schemeClr val="tx1"/>
              </a:solidFill>
            </a:endParaRPr>
          </a:p>
          <a:p>
            <a:pPr algn="l"/>
            <a:r>
              <a:rPr lang="ja-JP" altLang="en-US" sz="1600" dirty="0">
                <a:solidFill>
                  <a:schemeClr val="tx1"/>
                </a:solidFill>
              </a:rPr>
              <a:t>空気は目に見えないし、空気同士が同じ圧力で押し合っているので、ふだんはこれを感じることは少ない。</a:t>
            </a:r>
            <a:endParaRPr lang="en-US" altLang="ja-JP" sz="1600" dirty="0">
              <a:solidFill>
                <a:schemeClr val="tx1"/>
              </a:solidFill>
            </a:endParaRPr>
          </a:p>
          <a:p>
            <a:pPr algn="l"/>
            <a:r>
              <a:rPr lang="ja-JP" altLang="en-US" sz="1600" dirty="0">
                <a:solidFill>
                  <a:schemeClr val="tx1"/>
                </a:solidFill>
              </a:rPr>
              <a:t>大気圧を意識できるのは、</a:t>
            </a:r>
            <a:endParaRPr lang="en-US" altLang="ja-JP" sz="1600" dirty="0">
              <a:solidFill>
                <a:schemeClr val="tx1"/>
              </a:solidFill>
            </a:endParaRPr>
          </a:p>
          <a:p>
            <a:pPr algn="l"/>
            <a:r>
              <a:rPr lang="ja-JP" altLang="en-US" sz="1600" dirty="0">
                <a:solidFill>
                  <a:schemeClr val="tx1"/>
                </a:solidFill>
              </a:rPr>
              <a:t>・台風などで気圧が下がると、圧力の高い方から低い方へ力が働くので、強い風が吹く。</a:t>
            </a:r>
            <a:endParaRPr lang="en-US" altLang="ja-JP" sz="1600" dirty="0">
              <a:solidFill>
                <a:schemeClr val="tx1"/>
              </a:solidFill>
            </a:endParaRPr>
          </a:p>
          <a:p>
            <a:pPr algn="l"/>
            <a:r>
              <a:rPr lang="ja-JP" altLang="en-US" sz="1600" dirty="0">
                <a:solidFill>
                  <a:schemeClr val="tx1"/>
                </a:solidFill>
              </a:rPr>
              <a:t>・宇宙に長期間滞在すると、（大気圧で押されなくなるので）体がむくむ。</a:t>
            </a:r>
            <a:endParaRPr lang="en-US" altLang="ja-JP" sz="1600" dirty="0">
              <a:solidFill>
                <a:schemeClr val="tx1"/>
              </a:solidFill>
            </a:endParaRPr>
          </a:p>
          <a:p>
            <a:pPr algn="l"/>
            <a:r>
              <a:rPr lang="ja-JP" altLang="en-US" sz="1600" dirty="0">
                <a:solidFill>
                  <a:schemeClr val="tx1"/>
                </a:solidFill>
              </a:rPr>
              <a:t>・飛行機で上空を飛行すると、ペットボトルがひしゃげる。</a:t>
            </a:r>
            <a:endParaRPr lang="en-US" altLang="ja-JP" sz="1600" dirty="0">
              <a:solidFill>
                <a:schemeClr val="tx1"/>
              </a:solidFill>
            </a:endParaRPr>
          </a:p>
          <a:p>
            <a:pPr algn="l"/>
            <a:r>
              <a:rPr kumimoji="1" lang="ja-JP" altLang="en-US" sz="1600" dirty="0" err="1">
                <a:solidFill>
                  <a:schemeClr val="tx1"/>
                </a:solidFill>
              </a:rPr>
              <a:t>のような</a:t>
            </a:r>
            <a:r>
              <a:rPr kumimoji="1" lang="ja-JP" altLang="en-US" sz="1600" dirty="0">
                <a:solidFill>
                  <a:schemeClr val="tx1"/>
                </a:solidFill>
              </a:rPr>
              <a:t>場合。</a:t>
            </a:r>
            <a:endParaRPr kumimoji="1" lang="en-US" altLang="ja-JP" sz="1600" dirty="0">
              <a:solidFill>
                <a:schemeClr val="tx1"/>
              </a:solidFill>
            </a:endParaRPr>
          </a:p>
        </p:txBody>
      </p:sp>
    </p:spTree>
    <p:extLst>
      <p:ext uri="{BB962C8B-B14F-4D97-AF65-F5344CB8AC3E}">
        <p14:creationId xmlns:p14="http://schemas.microsoft.com/office/powerpoint/2010/main" val="18782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830997"/>
          </a:xfrm>
          <a:prstGeom prst="rect">
            <a:avLst/>
          </a:prstGeom>
          <a:noFill/>
        </p:spPr>
        <p:txBody>
          <a:bodyPr wrap="square" rtlCol="0">
            <a:spAutoFit/>
          </a:bodyPr>
          <a:lstStyle/>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4" name="テキスト ボックス 23"/>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25" name="テキスト ボックス 24">
            <a:extLst>
              <a:ext uri="{FF2B5EF4-FFF2-40B4-BE49-F238E27FC236}">
                <a16:creationId xmlns:a16="http://schemas.microsoft.com/office/drawing/2014/main" id="{1C412B6C-DC26-453C-B527-ED7C313F664E}"/>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
        <p:nvSpPr>
          <p:cNvPr id="2" name="楕円 1">
            <a:extLst>
              <a:ext uri="{FF2B5EF4-FFF2-40B4-BE49-F238E27FC236}">
                <a16:creationId xmlns:a16="http://schemas.microsoft.com/office/drawing/2014/main" id="{2C03BC4B-37CB-4275-80A4-928FFF232A7B}"/>
              </a:ext>
            </a:extLst>
          </p:cNvPr>
          <p:cNvSpPr/>
          <p:nvPr/>
        </p:nvSpPr>
        <p:spPr bwMode="auto">
          <a:xfrm>
            <a:off x="3275856" y="2677889"/>
            <a:ext cx="2016224" cy="56768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26" name="テキスト ボックス 25">
            <a:extLst>
              <a:ext uri="{FF2B5EF4-FFF2-40B4-BE49-F238E27FC236}">
                <a16:creationId xmlns:a16="http://schemas.microsoft.com/office/drawing/2014/main" id="{61EEBD3C-C3A6-4304-9A36-986E8220A828}"/>
              </a:ext>
            </a:extLst>
          </p:cNvPr>
          <p:cNvSpPr txBox="1"/>
          <p:nvPr/>
        </p:nvSpPr>
        <p:spPr>
          <a:xfrm>
            <a:off x="971600" y="3501008"/>
            <a:ext cx="6823992" cy="1569660"/>
          </a:xfrm>
          <a:prstGeom prst="rect">
            <a:avLst/>
          </a:prstGeom>
          <a:noFill/>
          <a:ln>
            <a:solidFill>
              <a:schemeClr val="tx1"/>
            </a:solidFill>
          </a:ln>
        </p:spPr>
        <p:txBody>
          <a:bodyPr wrap="square" rtlCol="0">
            <a:spAutoFit/>
          </a:bodyPr>
          <a:lstStyle/>
          <a:p>
            <a:pPr algn="l"/>
            <a:r>
              <a:rPr lang="ja-JP" altLang="en-US" sz="1600" dirty="0">
                <a:solidFill>
                  <a:schemeClr val="tx1"/>
                </a:solidFill>
              </a:rPr>
              <a:t>トリチェリの実験では、容器内の水面は大気圧で押されている（上図の赤の矢印）。</a:t>
            </a:r>
            <a:endParaRPr lang="en-US" altLang="ja-JP" sz="1600" dirty="0">
              <a:solidFill>
                <a:schemeClr val="tx1"/>
              </a:solidFill>
            </a:endParaRPr>
          </a:p>
          <a:p>
            <a:pPr algn="l"/>
            <a:r>
              <a:rPr lang="ja-JP" altLang="en-US" sz="1600" dirty="0">
                <a:solidFill>
                  <a:schemeClr val="tx1"/>
                </a:solidFill>
              </a:rPr>
              <a:t>ボトルの口を開けても、ボトル内の水に働く重力より、大気圧による力の方が大きいため、ボトル内の水は抜けません。</a:t>
            </a:r>
            <a:endParaRPr lang="en-US" altLang="ja-JP" sz="1600" dirty="0">
              <a:solidFill>
                <a:schemeClr val="tx1"/>
              </a:solidFill>
            </a:endParaRPr>
          </a:p>
          <a:p>
            <a:pPr algn="l"/>
            <a:r>
              <a:rPr lang="ja-JP" altLang="en-US" sz="1600" dirty="0">
                <a:solidFill>
                  <a:schemeClr val="tx1"/>
                </a:solidFill>
              </a:rPr>
              <a:t>同様の現象は、「逆さコップの実験」でも確認できます。こちらは水</a:t>
            </a:r>
            <a:r>
              <a:rPr lang="ja-JP" altLang="en-US" sz="1600" dirty="0" err="1">
                <a:solidFill>
                  <a:schemeClr val="tx1"/>
                </a:solidFill>
              </a:rPr>
              <a:t>び</a:t>
            </a:r>
            <a:r>
              <a:rPr lang="ja-JP" altLang="en-US" sz="1600" dirty="0">
                <a:solidFill>
                  <a:schemeClr val="tx1"/>
                </a:solidFill>
              </a:rPr>
              <a:t>たしになる恐れがあるので、自分で確かめるのは危険ですが。</a:t>
            </a:r>
            <a:endParaRPr kumimoji="1" lang="en-US" altLang="ja-JP" sz="1600" dirty="0">
              <a:solidFill>
                <a:schemeClr val="tx1"/>
              </a:solidFill>
            </a:endParaRPr>
          </a:p>
        </p:txBody>
      </p:sp>
      <p:sp>
        <p:nvSpPr>
          <p:cNvPr id="4" name="正方形/長方形 3">
            <a:extLst>
              <a:ext uri="{FF2B5EF4-FFF2-40B4-BE49-F238E27FC236}">
                <a16:creationId xmlns:a16="http://schemas.microsoft.com/office/drawing/2014/main" id="{D12307B1-53CE-4ED5-8B0C-9D7D4E2B2C16}"/>
              </a:ext>
            </a:extLst>
          </p:cNvPr>
          <p:cNvSpPr/>
          <p:nvPr/>
        </p:nvSpPr>
        <p:spPr>
          <a:xfrm>
            <a:off x="323528" y="5229200"/>
            <a:ext cx="4730825" cy="338554"/>
          </a:xfrm>
          <a:prstGeom prst="rect">
            <a:avLst/>
          </a:prstGeom>
        </p:spPr>
        <p:txBody>
          <a:bodyPr wrap="square">
            <a:spAutoFit/>
          </a:bodyPr>
          <a:lstStyle/>
          <a:p>
            <a:pPr algn="l"/>
            <a:r>
              <a:rPr lang="en-US" altLang="ja-JP" sz="1600" dirty="0">
                <a:latin typeface="Arial" panose="020B0604020202020204" pitchFamily="34" charset="0"/>
                <a:cs typeface="Arial" panose="020B0604020202020204" pitchFamily="34" charset="0"/>
                <a:hlinkClick r:id="rId2"/>
              </a:rPr>
              <a:t>https://www.youtube.com/watch?v=_WQih-fnkZ8</a:t>
            </a:r>
            <a:endParaRPr lang="ja-JP" altLang="en-US" sz="1600" dirty="0">
              <a:latin typeface="Arial" panose="020B0604020202020204" pitchFamily="34" charset="0"/>
              <a:cs typeface="Arial" panose="020B0604020202020204" pitchFamily="34" charset="0"/>
            </a:endParaRPr>
          </a:p>
        </p:txBody>
      </p:sp>
      <p:pic>
        <p:nvPicPr>
          <p:cNvPr id="10" name="図 9">
            <a:extLst>
              <a:ext uri="{FF2B5EF4-FFF2-40B4-BE49-F238E27FC236}">
                <a16:creationId xmlns:a16="http://schemas.microsoft.com/office/drawing/2014/main" id="{71445B7B-DA54-4E31-B11C-BDA5F73CF64D}"/>
              </a:ext>
            </a:extLst>
          </p:cNvPr>
          <p:cNvPicPr>
            <a:picLocks noChangeAspect="1"/>
          </p:cNvPicPr>
          <p:nvPr/>
        </p:nvPicPr>
        <p:blipFill>
          <a:blip r:embed="rId3"/>
          <a:stretch>
            <a:fillRect/>
          </a:stretch>
        </p:blipFill>
        <p:spPr>
          <a:xfrm>
            <a:off x="5538539" y="5157192"/>
            <a:ext cx="2921893" cy="1673369"/>
          </a:xfrm>
          <a:prstGeom prst="rect">
            <a:avLst/>
          </a:prstGeom>
        </p:spPr>
      </p:pic>
    </p:spTree>
    <p:extLst>
      <p:ext uri="{BB962C8B-B14F-4D97-AF65-F5344CB8AC3E}">
        <p14:creationId xmlns:p14="http://schemas.microsoft.com/office/powerpoint/2010/main" val="106036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é¢é£ç»å"/>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4656047"/>
            <a:ext cx="614165" cy="614165"/>
          </a:xfrm>
          <a:prstGeom prst="rect">
            <a:avLst/>
          </a:prstGeom>
          <a:noFill/>
          <a:extLst>
            <a:ext uri="{909E8E84-426E-40DD-AFC4-6F175D3DCCD1}">
              <a14:hiddenFill xmlns:a14="http://schemas.microsoft.com/office/drawing/2010/main">
                <a:solidFill>
                  <a:srgbClr val="FFFFFF"/>
                </a:solidFill>
              </a14:hiddenFill>
            </a:ext>
          </a:extLst>
        </p:spPr>
      </p:pic>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830997"/>
          </a:xfrm>
          <a:prstGeom prst="rect">
            <a:avLst/>
          </a:prstGeom>
          <a:noFill/>
        </p:spPr>
        <p:txBody>
          <a:bodyPr wrap="square" rtlCol="0">
            <a:spAutoFit/>
          </a:bodyPr>
          <a:lstStyle/>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5" name="テキスト ボックス 24"/>
          <p:cNvSpPr txBox="1"/>
          <p:nvPr/>
        </p:nvSpPr>
        <p:spPr>
          <a:xfrm>
            <a:off x="6042419" y="4032646"/>
            <a:ext cx="2161169" cy="461665"/>
          </a:xfrm>
          <a:prstGeom prst="rect">
            <a:avLst/>
          </a:prstGeom>
          <a:noFill/>
        </p:spPr>
        <p:txBody>
          <a:bodyPr wrap="none" rtlCol="0">
            <a:spAutoFit/>
          </a:bodyPr>
          <a:lstStyle/>
          <a:p>
            <a:pPr algn="l"/>
            <a:r>
              <a:rPr kumimoji="1" lang="en-US" altLang="ja-JP" sz="2400" dirty="0">
                <a:solidFill>
                  <a:schemeClr val="tx1"/>
                </a:solidFill>
              </a:rPr>
              <a:t>=1.3x10</a:t>
            </a:r>
            <a:r>
              <a:rPr kumimoji="1" lang="en-US" altLang="ja-JP" sz="2400" baseline="30000" dirty="0">
                <a:solidFill>
                  <a:schemeClr val="tx1"/>
                </a:solidFill>
              </a:rPr>
              <a:t>5</a:t>
            </a:r>
            <a:r>
              <a:rPr kumimoji="1" lang="en-US" altLang="ja-JP" sz="2400" dirty="0">
                <a:solidFill>
                  <a:schemeClr val="tx1"/>
                </a:solidFill>
              </a:rPr>
              <a:t>[N/m</a:t>
            </a:r>
            <a:r>
              <a:rPr kumimoji="1" lang="en-US" altLang="ja-JP" sz="2400" baseline="30000" dirty="0">
                <a:solidFill>
                  <a:schemeClr val="tx1"/>
                </a:solidFill>
              </a:rPr>
              <a:t>2</a:t>
            </a:r>
            <a:r>
              <a:rPr kumimoji="1" lang="en-US" altLang="ja-JP" sz="2400" dirty="0">
                <a:solidFill>
                  <a:schemeClr val="tx1"/>
                </a:solidFill>
              </a:rPr>
              <a:t>]</a:t>
            </a:r>
            <a:endParaRPr kumimoji="1" lang="en-US" altLang="ja-JP" sz="2400" baseline="30000" dirty="0">
              <a:solidFill>
                <a:schemeClr val="tx1"/>
              </a:solidFill>
            </a:endParaRPr>
          </a:p>
        </p:txBody>
      </p:sp>
      <p:sp>
        <p:nvSpPr>
          <p:cNvPr id="26" name="テキスト ボックス 25"/>
          <p:cNvSpPr txBox="1"/>
          <p:nvPr/>
        </p:nvSpPr>
        <p:spPr>
          <a:xfrm>
            <a:off x="6044895" y="4407495"/>
            <a:ext cx="1819729" cy="461665"/>
          </a:xfrm>
          <a:prstGeom prst="rect">
            <a:avLst/>
          </a:prstGeom>
          <a:noFill/>
        </p:spPr>
        <p:txBody>
          <a:bodyPr wrap="none" rtlCol="0">
            <a:spAutoFit/>
          </a:bodyPr>
          <a:lstStyle/>
          <a:p>
            <a:pPr algn="l"/>
            <a:r>
              <a:rPr kumimoji="1" lang="en-US" altLang="ja-JP" sz="2400" dirty="0">
                <a:solidFill>
                  <a:schemeClr val="tx1"/>
                </a:solidFill>
              </a:rPr>
              <a:t>=1.3x10</a:t>
            </a:r>
            <a:r>
              <a:rPr kumimoji="1" lang="en-US" altLang="ja-JP" sz="2400" baseline="30000" dirty="0">
                <a:solidFill>
                  <a:schemeClr val="tx1"/>
                </a:solidFill>
              </a:rPr>
              <a:t>5</a:t>
            </a:r>
            <a:r>
              <a:rPr kumimoji="1" lang="en-US" altLang="ja-JP" sz="2400" dirty="0">
                <a:solidFill>
                  <a:schemeClr val="tx1"/>
                </a:solidFill>
              </a:rPr>
              <a:t>[Pa]</a:t>
            </a:r>
            <a:endParaRPr kumimoji="1" lang="en-US" altLang="ja-JP" sz="2400" baseline="30000" dirty="0">
              <a:solidFill>
                <a:schemeClr val="tx1"/>
              </a:solidFill>
            </a:endParaRPr>
          </a:p>
        </p:txBody>
      </p:sp>
      <p:sp>
        <p:nvSpPr>
          <p:cNvPr id="27" name="テキスト ボックス 26"/>
          <p:cNvSpPr txBox="1"/>
          <p:nvPr/>
        </p:nvSpPr>
        <p:spPr>
          <a:xfrm>
            <a:off x="6044895" y="4767535"/>
            <a:ext cx="1717137" cy="461665"/>
          </a:xfrm>
          <a:prstGeom prst="rect">
            <a:avLst/>
          </a:prstGeom>
          <a:noFill/>
        </p:spPr>
        <p:txBody>
          <a:bodyPr wrap="none" rtlCol="0">
            <a:spAutoFit/>
          </a:bodyPr>
          <a:lstStyle/>
          <a:p>
            <a:pPr algn="l"/>
            <a:r>
              <a:rPr kumimoji="1" lang="en-US" altLang="ja-JP" sz="2400" dirty="0">
                <a:solidFill>
                  <a:schemeClr val="tx1"/>
                </a:solidFill>
              </a:rPr>
              <a:t>=1,300[</a:t>
            </a:r>
            <a:r>
              <a:rPr kumimoji="1" lang="en-US" altLang="ja-JP" sz="2400" dirty="0" err="1">
                <a:solidFill>
                  <a:schemeClr val="tx1"/>
                </a:solidFill>
              </a:rPr>
              <a:t>hPa</a:t>
            </a:r>
            <a:r>
              <a:rPr kumimoji="1" lang="en-US" altLang="ja-JP" sz="2400" dirty="0">
                <a:solidFill>
                  <a:schemeClr val="tx1"/>
                </a:solidFill>
              </a:rPr>
              <a:t>]</a:t>
            </a:r>
            <a:endParaRPr kumimoji="1" lang="en-US" altLang="ja-JP" sz="2400" baseline="30000" dirty="0">
              <a:solidFill>
                <a:schemeClr val="tx1"/>
              </a:solidFill>
            </a:endParaRPr>
          </a:p>
        </p:txBody>
      </p:sp>
      <p:sp>
        <p:nvSpPr>
          <p:cNvPr id="4" name="楕円 3"/>
          <p:cNvSpPr/>
          <p:nvPr/>
        </p:nvSpPr>
        <p:spPr bwMode="auto">
          <a:xfrm>
            <a:off x="1331640" y="5042793"/>
            <a:ext cx="1656184" cy="1626567"/>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cxnSp>
        <p:nvCxnSpPr>
          <p:cNvPr id="10" name="直線矢印コネクタ 9"/>
          <p:cNvCxnSpPr>
            <a:endCxn id="4" idx="7"/>
          </p:cNvCxnSpPr>
          <p:nvPr/>
        </p:nvCxnSpPr>
        <p:spPr bwMode="auto">
          <a:xfrm flipV="1">
            <a:off x="2159732" y="5280998"/>
            <a:ext cx="585549" cy="575078"/>
          </a:xfrm>
          <a:prstGeom prst="straightConnector1">
            <a:avLst/>
          </a:prstGeom>
          <a:solidFill>
            <a:srgbClr val="3399FF"/>
          </a:solidFill>
          <a:ln w="9525" cap="flat" cmpd="sng" algn="ctr">
            <a:solidFill>
              <a:schemeClr val="tx1"/>
            </a:solidFill>
            <a:prstDash val="solid"/>
            <a:round/>
            <a:headEnd type="none" w="med" len="med"/>
            <a:tailEnd type="triangle"/>
          </a:ln>
          <a:effectLst/>
        </p:spPr>
      </p:cxnSp>
      <p:sp>
        <p:nvSpPr>
          <p:cNvPr id="34" name="テキスト ボックス 33"/>
          <p:cNvSpPr txBox="1"/>
          <p:nvPr/>
        </p:nvSpPr>
        <p:spPr>
          <a:xfrm>
            <a:off x="2366633" y="5517232"/>
            <a:ext cx="693199" cy="477054"/>
          </a:xfrm>
          <a:prstGeom prst="rect">
            <a:avLst/>
          </a:prstGeom>
          <a:noFill/>
        </p:spPr>
        <p:txBody>
          <a:bodyPr wrap="square" rtlCol="0">
            <a:spAutoFit/>
          </a:bodyPr>
          <a:lstStyle/>
          <a:p>
            <a:pPr algn="l">
              <a:lnSpc>
                <a:spcPts val="1500"/>
              </a:lnSpc>
            </a:pPr>
            <a:r>
              <a:rPr lang="en-US" altLang="ja-JP" sz="1600" dirty="0">
                <a:solidFill>
                  <a:schemeClr val="tx1"/>
                </a:solidFill>
              </a:rPr>
              <a:t>6,4</a:t>
            </a:r>
            <a:r>
              <a:rPr kumimoji="1" lang="en-US" altLang="ja-JP" sz="1600" dirty="0">
                <a:solidFill>
                  <a:schemeClr val="tx1"/>
                </a:solidFill>
              </a:rPr>
              <a:t>00km</a:t>
            </a:r>
            <a:endParaRPr kumimoji="1" lang="en-US" altLang="ja-JP" sz="1600" baseline="30000" dirty="0">
              <a:solidFill>
                <a:schemeClr val="tx1"/>
              </a:solidFill>
            </a:endParaRPr>
          </a:p>
        </p:txBody>
      </p:sp>
      <p:cxnSp>
        <p:nvCxnSpPr>
          <p:cNvPr id="35" name="直線矢印コネクタ 34"/>
          <p:cNvCxnSpPr/>
          <p:nvPr/>
        </p:nvCxnSpPr>
        <p:spPr bwMode="auto">
          <a:xfrm flipV="1">
            <a:off x="2339752" y="5085184"/>
            <a:ext cx="72008" cy="274964"/>
          </a:xfrm>
          <a:prstGeom prst="straightConnector1">
            <a:avLst/>
          </a:prstGeom>
          <a:solidFill>
            <a:srgbClr val="3399FF"/>
          </a:solidFill>
          <a:ln w="9525" cap="flat" cmpd="sng" algn="ctr">
            <a:solidFill>
              <a:srgbClr val="FF0000"/>
            </a:solidFill>
            <a:prstDash val="solid"/>
            <a:round/>
            <a:headEnd type="none" w="med" len="med"/>
            <a:tailEnd type="triangle"/>
          </a:ln>
          <a:effectLst/>
        </p:spPr>
      </p:cxnSp>
      <p:cxnSp>
        <p:nvCxnSpPr>
          <p:cNvPr id="38" name="直線矢印コネクタ 37"/>
          <p:cNvCxnSpPr/>
          <p:nvPr/>
        </p:nvCxnSpPr>
        <p:spPr bwMode="auto">
          <a:xfrm rot="10800000" flipV="1">
            <a:off x="2466004" y="4653136"/>
            <a:ext cx="72008" cy="274964"/>
          </a:xfrm>
          <a:prstGeom prst="straightConnector1">
            <a:avLst/>
          </a:prstGeom>
          <a:solidFill>
            <a:srgbClr val="3399FF"/>
          </a:solidFill>
          <a:ln w="9525" cap="flat" cmpd="sng" algn="ctr">
            <a:solidFill>
              <a:srgbClr val="FF0000"/>
            </a:solidFill>
            <a:prstDash val="solid"/>
            <a:round/>
            <a:headEnd type="none" w="med" len="med"/>
            <a:tailEnd type="triangle"/>
          </a:ln>
          <a:effectLst/>
        </p:spPr>
      </p:cxnSp>
      <p:sp>
        <p:nvSpPr>
          <p:cNvPr id="39" name="テキスト ボックス 38"/>
          <p:cNvSpPr txBox="1"/>
          <p:nvPr/>
        </p:nvSpPr>
        <p:spPr>
          <a:xfrm>
            <a:off x="1430529" y="4800491"/>
            <a:ext cx="693199" cy="284693"/>
          </a:xfrm>
          <a:prstGeom prst="rect">
            <a:avLst/>
          </a:prstGeom>
          <a:noFill/>
        </p:spPr>
        <p:txBody>
          <a:bodyPr wrap="square" rtlCol="0">
            <a:spAutoFit/>
          </a:bodyPr>
          <a:lstStyle/>
          <a:p>
            <a:pPr algn="l">
              <a:lnSpc>
                <a:spcPts val="1500"/>
              </a:lnSpc>
            </a:pPr>
            <a:r>
              <a:rPr lang="en-US" altLang="ja-JP" sz="1600" dirty="0">
                <a:solidFill>
                  <a:srgbClr val="FF0000"/>
                </a:solidFill>
              </a:rPr>
              <a:t>1</a:t>
            </a:r>
            <a:r>
              <a:rPr kumimoji="1" lang="en-US" altLang="ja-JP" sz="1600" dirty="0">
                <a:solidFill>
                  <a:srgbClr val="FF0000"/>
                </a:solidFill>
              </a:rPr>
              <a:t>0km</a:t>
            </a:r>
            <a:endParaRPr kumimoji="1" lang="en-US" altLang="ja-JP" sz="1600" baseline="30000" dirty="0">
              <a:solidFill>
                <a:srgbClr val="FF0000"/>
              </a:solidFill>
            </a:endParaRPr>
          </a:p>
        </p:txBody>
      </p:sp>
      <p:sp>
        <p:nvSpPr>
          <p:cNvPr id="40" name="テキスト ボックス 39"/>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41" name="テキスト ボックス 40">
            <a:extLst>
              <a:ext uri="{FF2B5EF4-FFF2-40B4-BE49-F238E27FC236}">
                <a16:creationId xmlns:a16="http://schemas.microsoft.com/office/drawing/2014/main" id="{CDD9694B-EECF-4F32-BCF9-7A474DA02F6D}"/>
              </a:ext>
            </a:extLst>
          </p:cNvPr>
          <p:cNvSpPr txBox="1"/>
          <p:nvPr/>
        </p:nvSpPr>
        <p:spPr>
          <a:xfrm>
            <a:off x="4355974" y="5229200"/>
            <a:ext cx="2088234" cy="338554"/>
          </a:xfrm>
          <a:prstGeom prst="rect">
            <a:avLst/>
          </a:prstGeom>
          <a:noFill/>
        </p:spPr>
        <p:txBody>
          <a:bodyPr wrap="square" rtlCol="0">
            <a:spAutoFit/>
          </a:bodyPr>
          <a:lstStyle/>
          <a:p>
            <a:pPr algn="l"/>
            <a:r>
              <a:rPr kumimoji="1" lang="ja-JP" altLang="en-US" sz="1600" dirty="0">
                <a:solidFill>
                  <a:schemeClr val="tx1"/>
                </a:solidFill>
              </a:rPr>
              <a:t>きちんと計算すると</a:t>
            </a:r>
            <a:endParaRPr kumimoji="1" lang="en-US" altLang="ja-JP" sz="1600" baseline="30000" dirty="0">
              <a:solidFill>
                <a:schemeClr val="tx1"/>
              </a:solidFill>
            </a:endParaRPr>
          </a:p>
        </p:txBody>
      </p:sp>
      <p:sp>
        <p:nvSpPr>
          <p:cNvPr id="42" name="テキスト ボックス 41">
            <a:extLst>
              <a:ext uri="{FF2B5EF4-FFF2-40B4-BE49-F238E27FC236}">
                <a16:creationId xmlns:a16="http://schemas.microsoft.com/office/drawing/2014/main" id="{1B2BB423-2B14-4078-B9EC-43187E78B14E}"/>
              </a:ext>
            </a:extLst>
          </p:cNvPr>
          <p:cNvSpPr txBox="1"/>
          <p:nvPr/>
        </p:nvSpPr>
        <p:spPr>
          <a:xfrm>
            <a:off x="6023215" y="5487615"/>
            <a:ext cx="1717137" cy="461665"/>
          </a:xfrm>
          <a:prstGeom prst="rect">
            <a:avLst/>
          </a:prstGeom>
          <a:noFill/>
        </p:spPr>
        <p:txBody>
          <a:bodyPr wrap="none" rtlCol="0">
            <a:spAutoFit/>
          </a:bodyPr>
          <a:lstStyle/>
          <a:p>
            <a:pPr algn="l"/>
            <a:r>
              <a:rPr kumimoji="1" lang="en-US" altLang="ja-JP" sz="2400" dirty="0">
                <a:solidFill>
                  <a:schemeClr val="tx1"/>
                </a:solidFill>
              </a:rPr>
              <a:t>=1,013[</a:t>
            </a:r>
            <a:r>
              <a:rPr kumimoji="1" lang="en-US" altLang="ja-JP" sz="2400" dirty="0" err="1">
                <a:solidFill>
                  <a:schemeClr val="tx1"/>
                </a:solidFill>
              </a:rPr>
              <a:t>hPa</a:t>
            </a:r>
            <a:r>
              <a:rPr kumimoji="1" lang="en-US" altLang="ja-JP" sz="2400" dirty="0">
                <a:solidFill>
                  <a:schemeClr val="tx1"/>
                </a:solidFill>
              </a:rPr>
              <a:t>]</a:t>
            </a:r>
            <a:endParaRPr kumimoji="1" lang="en-US" altLang="ja-JP" sz="2400" baseline="30000" dirty="0">
              <a:solidFill>
                <a:schemeClr val="tx1"/>
              </a:solidFill>
            </a:endParaRPr>
          </a:p>
        </p:txBody>
      </p:sp>
      <p:sp>
        <p:nvSpPr>
          <p:cNvPr id="43" name="楕円 42">
            <a:extLst>
              <a:ext uri="{FF2B5EF4-FFF2-40B4-BE49-F238E27FC236}">
                <a16:creationId xmlns:a16="http://schemas.microsoft.com/office/drawing/2014/main" id="{36A9B7A6-717A-4460-9D27-DD6A5429BF23}"/>
              </a:ext>
            </a:extLst>
          </p:cNvPr>
          <p:cNvSpPr/>
          <p:nvPr/>
        </p:nvSpPr>
        <p:spPr bwMode="auto">
          <a:xfrm>
            <a:off x="3275856" y="2677889"/>
            <a:ext cx="2016224" cy="56768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4" name="テキスト ボックス 43">
            <a:extLst>
              <a:ext uri="{FF2B5EF4-FFF2-40B4-BE49-F238E27FC236}">
                <a16:creationId xmlns:a16="http://schemas.microsoft.com/office/drawing/2014/main" id="{6D787D6D-2A5A-46AD-B3CF-A3EFD137760B}"/>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
        <p:nvSpPr>
          <p:cNvPr id="46" name="テキスト ボックス 45">
            <a:extLst>
              <a:ext uri="{FF2B5EF4-FFF2-40B4-BE49-F238E27FC236}">
                <a16:creationId xmlns:a16="http://schemas.microsoft.com/office/drawing/2014/main" id="{804CCE67-8143-457A-B250-E8685A28D40F}"/>
              </a:ext>
            </a:extLst>
          </p:cNvPr>
          <p:cNvSpPr txBox="1"/>
          <p:nvPr/>
        </p:nvSpPr>
        <p:spPr>
          <a:xfrm>
            <a:off x="4302634" y="3573016"/>
            <a:ext cx="4661854" cy="461665"/>
          </a:xfrm>
          <a:prstGeom prst="rect">
            <a:avLst/>
          </a:prstGeom>
          <a:noFill/>
        </p:spPr>
        <p:txBody>
          <a:bodyPr wrap="none" rtlCol="0">
            <a:spAutoFit/>
          </a:bodyPr>
          <a:lstStyle/>
          <a:p>
            <a:pPr algn="l"/>
            <a:r>
              <a:rPr kumimoji="1" lang="en-US" altLang="ja-JP" sz="2400" dirty="0">
                <a:solidFill>
                  <a:schemeClr val="tx1"/>
                </a:solidFill>
              </a:rPr>
              <a:t>10</a:t>
            </a:r>
            <a:r>
              <a:rPr kumimoji="1" lang="en-US" altLang="ja-JP" sz="2400" baseline="30000" dirty="0">
                <a:solidFill>
                  <a:schemeClr val="tx1"/>
                </a:solidFill>
              </a:rPr>
              <a:t>4</a:t>
            </a:r>
            <a:r>
              <a:rPr kumimoji="1" lang="en-US" altLang="ja-JP" sz="2400" dirty="0">
                <a:solidFill>
                  <a:schemeClr val="tx1"/>
                </a:solidFill>
              </a:rPr>
              <a:t>[m]x1[m</a:t>
            </a:r>
            <a:r>
              <a:rPr kumimoji="1" lang="en-US" altLang="ja-JP" sz="2400" baseline="30000" dirty="0">
                <a:solidFill>
                  <a:schemeClr val="tx1"/>
                </a:solidFill>
              </a:rPr>
              <a:t>2</a:t>
            </a:r>
            <a:r>
              <a:rPr kumimoji="1" lang="en-US" altLang="ja-JP" sz="2400" dirty="0">
                <a:solidFill>
                  <a:schemeClr val="tx1"/>
                </a:solidFill>
              </a:rPr>
              <a:t>]x1.3[kg/m</a:t>
            </a:r>
            <a:r>
              <a:rPr kumimoji="1" lang="en-US" altLang="ja-JP" sz="2400" baseline="30000" dirty="0">
                <a:solidFill>
                  <a:schemeClr val="tx1"/>
                </a:solidFill>
              </a:rPr>
              <a:t>3</a:t>
            </a:r>
            <a:r>
              <a:rPr kumimoji="1" lang="en-US" altLang="ja-JP" sz="2400" dirty="0">
                <a:solidFill>
                  <a:schemeClr val="tx1"/>
                </a:solidFill>
              </a:rPr>
              <a:t>]x9.8[m/s</a:t>
            </a:r>
            <a:r>
              <a:rPr kumimoji="1" lang="en-US" altLang="ja-JP" sz="2400" baseline="30000" dirty="0">
                <a:solidFill>
                  <a:schemeClr val="tx1"/>
                </a:solidFill>
              </a:rPr>
              <a:t>2</a:t>
            </a:r>
            <a:r>
              <a:rPr kumimoji="1" lang="en-US" altLang="ja-JP" sz="2400" dirty="0">
                <a:solidFill>
                  <a:schemeClr val="tx1"/>
                </a:solidFill>
              </a:rPr>
              <a:t>]</a:t>
            </a:r>
            <a:endParaRPr kumimoji="1" lang="en-US" altLang="ja-JP" sz="2400" baseline="30000" dirty="0">
              <a:solidFill>
                <a:schemeClr val="tx1"/>
              </a:solidFill>
            </a:endParaRPr>
          </a:p>
        </p:txBody>
      </p:sp>
      <p:sp>
        <p:nvSpPr>
          <p:cNvPr id="47" name="テキスト ボックス 46">
            <a:extLst>
              <a:ext uri="{FF2B5EF4-FFF2-40B4-BE49-F238E27FC236}">
                <a16:creationId xmlns:a16="http://schemas.microsoft.com/office/drawing/2014/main" id="{04F86F37-D7DB-4AA5-8A65-9BBC69A6DC6A}"/>
              </a:ext>
            </a:extLst>
          </p:cNvPr>
          <p:cNvSpPr txBox="1"/>
          <p:nvPr/>
        </p:nvSpPr>
        <p:spPr>
          <a:xfrm>
            <a:off x="43880" y="3284984"/>
            <a:ext cx="4240086" cy="1323439"/>
          </a:xfrm>
          <a:prstGeom prst="rect">
            <a:avLst/>
          </a:prstGeom>
          <a:noFill/>
          <a:ln>
            <a:solidFill>
              <a:schemeClr val="tx1"/>
            </a:solidFill>
          </a:ln>
        </p:spPr>
        <p:txBody>
          <a:bodyPr wrap="square" rtlCol="0">
            <a:spAutoFit/>
          </a:bodyPr>
          <a:lstStyle/>
          <a:p>
            <a:pPr algn="l"/>
            <a:r>
              <a:rPr lang="ja-JP" altLang="en-US" sz="1600" dirty="0">
                <a:solidFill>
                  <a:schemeClr val="tx1"/>
                </a:solidFill>
              </a:rPr>
              <a:t>第</a:t>
            </a:r>
            <a:r>
              <a:rPr lang="en-US" altLang="ja-JP" sz="1600" dirty="0">
                <a:solidFill>
                  <a:schemeClr val="tx1"/>
                </a:solidFill>
              </a:rPr>
              <a:t>4</a:t>
            </a:r>
            <a:r>
              <a:rPr lang="ja-JP" altLang="en-US" sz="1600" dirty="0">
                <a:solidFill>
                  <a:schemeClr val="tx1"/>
                </a:solidFill>
              </a:rPr>
              <a:t>章で習うが、地上の大気圧がこれほど大きいのは、上空の空気層の重さを支えているため。空気層の厚さがわかれば、大気圧を計算することができる。飛行機は、空気が薄くなるギリギリの高度</a:t>
            </a:r>
            <a:r>
              <a:rPr lang="en-US" altLang="ja-JP" sz="1600" dirty="0">
                <a:solidFill>
                  <a:schemeClr val="tx1"/>
                </a:solidFill>
              </a:rPr>
              <a:t>1</a:t>
            </a:r>
            <a:r>
              <a:rPr lang="ja-JP" altLang="en-US" sz="1600" dirty="0">
                <a:solidFill>
                  <a:schemeClr val="tx1"/>
                </a:solidFill>
              </a:rPr>
              <a:t>万</a:t>
            </a:r>
            <a:r>
              <a:rPr lang="ja-JP" altLang="en-US" sz="1600" dirty="0" err="1">
                <a:solidFill>
                  <a:schemeClr val="tx1"/>
                </a:solidFill>
              </a:rPr>
              <a:t>ｍ</a:t>
            </a:r>
            <a:r>
              <a:rPr lang="ja-JP" altLang="en-US" sz="1600" dirty="0">
                <a:solidFill>
                  <a:schemeClr val="tx1"/>
                </a:solidFill>
              </a:rPr>
              <a:t>で飛ぶので、それを参考にすると、</a:t>
            </a:r>
            <a:endParaRPr kumimoji="1" lang="en-US" altLang="ja-JP" sz="1600" dirty="0">
              <a:solidFill>
                <a:schemeClr val="tx1"/>
              </a:solidFill>
            </a:endParaRPr>
          </a:p>
        </p:txBody>
      </p:sp>
      <p:sp>
        <p:nvSpPr>
          <p:cNvPr id="48" name="テキスト ボックス 47">
            <a:extLst>
              <a:ext uri="{FF2B5EF4-FFF2-40B4-BE49-F238E27FC236}">
                <a16:creationId xmlns:a16="http://schemas.microsoft.com/office/drawing/2014/main" id="{EDBBED38-876F-4EF1-B292-B27594EB474B}"/>
              </a:ext>
            </a:extLst>
          </p:cNvPr>
          <p:cNvSpPr txBox="1"/>
          <p:nvPr/>
        </p:nvSpPr>
        <p:spPr>
          <a:xfrm>
            <a:off x="1907704" y="5877272"/>
            <a:ext cx="864096" cy="338554"/>
          </a:xfrm>
          <a:prstGeom prst="rect">
            <a:avLst/>
          </a:prstGeom>
          <a:noFill/>
        </p:spPr>
        <p:txBody>
          <a:bodyPr wrap="square" rtlCol="0">
            <a:spAutoFit/>
          </a:bodyPr>
          <a:lstStyle/>
          <a:p>
            <a:pPr algn="l"/>
            <a:r>
              <a:rPr kumimoji="1" lang="ja-JP" altLang="en-US" sz="1600" dirty="0">
                <a:solidFill>
                  <a:schemeClr val="tx1"/>
                </a:solidFill>
              </a:rPr>
              <a:t>地球</a:t>
            </a:r>
            <a:endParaRPr kumimoji="1" lang="en-US" altLang="ja-JP" sz="1600" baseline="30000" dirty="0">
              <a:solidFill>
                <a:schemeClr val="tx1"/>
              </a:solidFill>
            </a:endParaRPr>
          </a:p>
        </p:txBody>
      </p:sp>
      <p:sp>
        <p:nvSpPr>
          <p:cNvPr id="49" name="テキスト ボックス 48">
            <a:extLst>
              <a:ext uri="{FF2B5EF4-FFF2-40B4-BE49-F238E27FC236}">
                <a16:creationId xmlns:a16="http://schemas.microsoft.com/office/drawing/2014/main" id="{DE89B9E2-E709-4726-ACB5-144BF9919186}"/>
              </a:ext>
            </a:extLst>
          </p:cNvPr>
          <p:cNvSpPr txBox="1"/>
          <p:nvPr/>
        </p:nvSpPr>
        <p:spPr>
          <a:xfrm>
            <a:off x="4283968" y="3296017"/>
            <a:ext cx="1072730" cy="276999"/>
          </a:xfrm>
          <a:prstGeom prst="rect">
            <a:avLst/>
          </a:prstGeom>
          <a:noFill/>
        </p:spPr>
        <p:txBody>
          <a:bodyPr wrap="none" rtlCol="0">
            <a:spAutoFit/>
          </a:bodyPr>
          <a:lstStyle/>
          <a:p>
            <a:pPr algn="l"/>
            <a:r>
              <a:rPr kumimoji="1" lang="ja-JP" altLang="en-US" sz="1200" dirty="0">
                <a:solidFill>
                  <a:srgbClr val="FF0000"/>
                </a:solidFill>
              </a:rPr>
              <a:t>空気層の厚さ</a:t>
            </a:r>
            <a:endParaRPr kumimoji="1" lang="en-US" altLang="ja-JP" sz="1200" baseline="30000" dirty="0">
              <a:solidFill>
                <a:srgbClr val="FF0000"/>
              </a:solidFill>
            </a:endParaRPr>
          </a:p>
        </p:txBody>
      </p:sp>
      <p:sp>
        <p:nvSpPr>
          <p:cNvPr id="51" name="テキスト ボックス 50">
            <a:extLst>
              <a:ext uri="{FF2B5EF4-FFF2-40B4-BE49-F238E27FC236}">
                <a16:creationId xmlns:a16="http://schemas.microsoft.com/office/drawing/2014/main" id="{B78FCE6E-CC5A-4DC4-BCF3-B5F12CE241F1}"/>
              </a:ext>
            </a:extLst>
          </p:cNvPr>
          <p:cNvSpPr txBox="1"/>
          <p:nvPr/>
        </p:nvSpPr>
        <p:spPr>
          <a:xfrm>
            <a:off x="5299470" y="3284984"/>
            <a:ext cx="800219" cy="276999"/>
          </a:xfrm>
          <a:prstGeom prst="rect">
            <a:avLst/>
          </a:prstGeom>
          <a:noFill/>
        </p:spPr>
        <p:txBody>
          <a:bodyPr wrap="none" rtlCol="0">
            <a:spAutoFit/>
          </a:bodyPr>
          <a:lstStyle/>
          <a:p>
            <a:pPr algn="l"/>
            <a:r>
              <a:rPr kumimoji="1" lang="ja-JP" altLang="en-US" sz="1200" dirty="0">
                <a:solidFill>
                  <a:srgbClr val="FF0000"/>
                </a:solidFill>
              </a:rPr>
              <a:t>単位面積</a:t>
            </a:r>
            <a:endParaRPr kumimoji="1" lang="en-US" altLang="ja-JP" sz="1200" baseline="30000" dirty="0">
              <a:solidFill>
                <a:srgbClr val="FF0000"/>
              </a:solidFill>
            </a:endParaRPr>
          </a:p>
        </p:txBody>
      </p:sp>
      <p:sp>
        <p:nvSpPr>
          <p:cNvPr id="52" name="テキスト ボックス 51">
            <a:extLst>
              <a:ext uri="{FF2B5EF4-FFF2-40B4-BE49-F238E27FC236}">
                <a16:creationId xmlns:a16="http://schemas.microsoft.com/office/drawing/2014/main" id="{3FE0ACF9-8339-4D94-B4C8-5C8C691A78C1}"/>
              </a:ext>
            </a:extLst>
          </p:cNvPr>
          <p:cNvSpPr txBox="1"/>
          <p:nvPr/>
        </p:nvSpPr>
        <p:spPr>
          <a:xfrm>
            <a:off x="6148045" y="3284984"/>
            <a:ext cx="954107" cy="276999"/>
          </a:xfrm>
          <a:prstGeom prst="rect">
            <a:avLst/>
          </a:prstGeom>
          <a:noFill/>
        </p:spPr>
        <p:txBody>
          <a:bodyPr wrap="none" rtlCol="0">
            <a:spAutoFit/>
          </a:bodyPr>
          <a:lstStyle/>
          <a:p>
            <a:pPr algn="l"/>
            <a:r>
              <a:rPr kumimoji="1" lang="ja-JP" altLang="en-US" sz="1200" dirty="0">
                <a:solidFill>
                  <a:srgbClr val="FF0000"/>
                </a:solidFill>
              </a:rPr>
              <a:t>空気の密度</a:t>
            </a:r>
            <a:endParaRPr kumimoji="1" lang="en-US" altLang="ja-JP" sz="1200" baseline="30000" dirty="0">
              <a:solidFill>
                <a:srgbClr val="FF0000"/>
              </a:solidFill>
            </a:endParaRPr>
          </a:p>
        </p:txBody>
      </p:sp>
      <p:sp>
        <p:nvSpPr>
          <p:cNvPr id="53" name="テキスト ボックス 52">
            <a:extLst>
              <a:ext uri="{FF2B5EF4-FFF2-40B4-BE49-F238E27FC236}">
                <a16:creationId xmlns:a16="http://schemas.microsoft.com/office/drawing/2014/main" id="{17999A1B-6D39-43F8-B753-E01544E193DF}"/>
              </a:ext>
            </a:extLst>
          </p:cNvPr>
          <p:cNvSpPr txBox="1"/>
          <p:nvPr/>
        </p:nvSpPr>
        <p:spPr>
          <a:xfrm>
            <a:off x="7578333" y="3284984"/>
            <a:ext cx="954107" cy="276999"/>
          </a:xfrm>
          <a:prstGeom prst="rect">
            <a:avLst/>
          </a:prstGeom>
          <a:noFill/>
        </p:spPr>
        <p:txBody>
          <a:bodyPr wrap="none" rtlCol="0">
            <a:spAutoFit/>
          </a:bodyPr>
          <a:lstStyle/>
          <a:p>
            <a:pPr algn="l"/>
            <a:r>
              <a:rPr kumimoji="1" lang="ja-JP" altLang="en-US" sz="1200" dirty="0">
                <a:solidFill>
                  <a:srgbClr val="FF0000"/>
                </a:solidFill>
              </a:rPr>
              <a:t>重力加速度</a:t>
            </a:r>
            <a:endParaRPr kumimoji="1" lang="en-US" altLang="ja-JP" sz="1200" baseline="30000" dirty="0">
              <a:solidFill>
                <a:srgbClr val="FF0000"/>
              </a:solidFill>
            </a:endParaRPr>
          </a:p>
        </p:txBody>
      </p:sp>
      <p:sp>
        <p:nvSpPr>
          <p:cNvPr id="54" name="テキスト ボックス 53">
            <a:extLst>
              <a:ext uri="{FF2B5EF4-FFF2-40B4-BE49-F238E27FC236}">
                <a16:creationId xmlns:a16="http://schemas.microsoft.com/office/drawing/2014/main" id="{1F204D98-462D-4608-A582-6CDFFB91D283}"/>
              </a:ext>
            </a:extLst>
          </p:cNvPr>
          <p:cNvSpPr txBox="1"/>
          <p:nvPr/>
        </p:nvSpPr>
        <p:spPr>
          <a:xfrm>
            <a:off x="4148338" y="6066001"/>
            <a:ext cx="4240086" cy="584775"/>
          </a:xfrm>
          <a:prstGeom prst="rect">
            <a:avLst/>
          </a:prstGeom>
          <a:noFill/>
          <a:ln>
            <a:solidFill>
              <a:schemeClr val="tx1"/>
            </a:solidFill>
          </a:ln>
        </p:spPr>
        <p:txBody>
          <a:bodyPr wrap="square" rtlCol="0">
            <a:spAutoFit/>
          </a:bodyPr>
          <a:lstStyle/>
          <a:p>
            <a:pPr algn="l"/>
            <a:r>
              <a:rPr lang="ja-JP" altLang="en-US" sz="1600" dirty="0">
                <a:solidFill>
                  <a:schemeClr val="tx1"/>
                </a:solidFill>
                <a:latin typeface="Arial" panose="020B0604020202020204" pitchFamily="34" charset="0"/>
                <a:cs typeface="Arial" panose="020B0604020202020204" pitchFamily="34" charset="0"/>
              </a:rPr>
              <a:t>地上の大気圧の平均値は</a:t>
            </a:r>
            <a:r>
              <a:rPr lang="en-US" altLang="ja-JP" sz="1600" dirty="0">
                <a:solidFill>
                  <a:schemeClr val="tx1"/>
                </a:solidFill>
                <a:latin typeface="Arial" panose="020B0604020202020204" pitchFamily="34" charset="0"/>
                <a:cs typeface="Arial" panose="020B0604020202020204" pitchFamily="34" charset="0"/>
              </a:rPr>
              <a:t>1,013</a:t>
            </a:r>
            <a:r>
              <a:rPr lang="ja-JP" altLang="en-US" sz="1600" dirty="0">
                <a:solidFill>
                  <a:schemeClr val="tx1"/>
                </a:solidFill>
                <a:latin typeface="Arial" panose="020B0604020202020204" pitchFamily="34" charset="0"/>
                <a:cs typeface="Arial" panose="020B0604020202020204" pitchFamily="34" charset="0"/>
              </a:rPr>
              <a:t>ヘクトパスカル。高気圧、低気圧の境界はこの付近。</a:t>
            </a:r>
            <a:endParaRPr kumimoji="1" lang="en-US" altLang="ja-JP"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85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830997"/>
          </a:xfrm>
          <a:prstGeom prst="rect">
            <a:avLst/>
          </a:prstGeom>
          <a:noFill/>
        </p:spPr>
        <p:txBody>
          <a:bodyPr wrap="square" rtlCol="0">
            <a:spAutoFit/>
          </a:bodyPr>
          <a:lstStyle/>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5" name="テキスト ボックス 24"/>
          <p:cNvSpPr txBox="1"/>
          <p:nvPr/>
        </p:nvSpPr>
        <p:spPr>
          <a:xfrm>
            <a:off x="6042419" y="4032646"/>
            <a:ext cx="2161169" cy="461665"/>
          </a:xfrm>
          <a:prstGeom prst="rect">
            <a:avLst/>
          </a:prstGeom>
          <a:noFill/>
        </p:spPr>
        <p:txBody>
          <a:bodyPr wrap="none" rtlCol="0">
            <a:spAutoFit/>
          </a:bodyPr>
          <a:lstStyle/>
          <a:p>
            <a:pPr algn="l"/>
            <a:r>
              <a:rPr kumimoji="1" lang="en-US" altLang="ja-JP" sz="2400" dirty="0">
                <a:solidFill>
                  <a:schemeClr val="tx1"/>
                </a:solidFill>
              </a:rPr>
              <a:t>=1.3x10</a:t>
            </a:r>
            <a:r>
              <a:rPr kumimoji="1" lang="en-US" altLang="ja-JP" sz="2400" baseline="30000" dirty="0">
                <a:solidFill>
                  <a:schemeClr val="tx1"/>
                </a:solidFill>
              </a:rPr>
              <a:t>5</a:t>
            </a:r>
            <a:r>
              <a:rPr kumimoji="1" lang="en-US" altLang="ja-JP" sz="2400" dirty="0">
                <a:solidFill>
                  <a:schemeClr val="tx1"/>
                </a:solidFill>
              </a:rPr>
              <a:t>[N/m</a:t>
            </a:r>
            <a:r>
              <a:rPr kumimoji="1" lang="en-US" altLang="ja-JP" sz="2400" baseline="30000" dirty="0">
                <a:solidFill>
                  <a:schemeClr val="tx1"/>
                </a:solidFill>
              </a:rPr>
              <a:t>2</a:t>
            </a:r>
            <a:r>
              <a:rPr kumimoji="1" lang="en-US" altLang="ja-JP" sz="2400" dirty="0">
                <a:solidFill>
                  <a:schemeClr val="tx1"/>
                </a:solidFill>
              </a:rPr>
              <a:t>]</a:t>
            </a:r>
            <a:endParaRPr kumimoji="1" lang="en-US" altLang="ja-JP" sz="2400" baseline="30000" dirty="0">
              <a:solidFill>
                <a:schemeClr val="tx1"/>
              </a:solidFill>
            </a:endParaRPr>
          </a:p>
        </p:txBody>
      </p:sp>
      <p:sp>
        <p:nvSpPr>
          <p:cNvPr id="26" name="テキスト ボックス 25"/>
          <p:cNvSpPr txBox="1"/>
          <p:nvPr/>
        </p:nvSpPr>
        <p:spPr>
          <a:xfrm>
            <a:off x="6044895" y="4407495"/>
            <a:ext cx="1819729" cy="461665"/>
          </a:xfrm>
          <a:prstGeom prst="rect">
            <a:avLst/>
          </a:prstGeom>
          <a:noFill/>
        </p:spPr>
        <p:txBody>
          <a:bodyPr wrap="none" rtlCol="0">
            <a:spAutoFit/>
          </a:bodyPr>
          <a:lstStyle/>
          <a:p>
            <a:pPr algn="l"/>
            <a:r>
              <a:rPr kumimoji="1" lang="en-US" altLang="ja-JP" sz="2400" dirty="0">
                <a:solidFill>
                  <a:schemeClr val="tx1"/>
                </a:solidFill>
              </a:rPr>
              <a:t>=1.3x10</a:t>
            </a:r>
            <a:r>
              <a:rPr kumimoji="1" lang="en-US" altLang="ja-JP" sz="2400" baseline="30000" dirty="0">
                <a:solidFill>
                  <a:schemeClr val="tx1"/>
                </a:solidFill>
              </a:rPr>
              <a:t>5</a:t>
            </a:r>
            <a:r>
              <a:rPr kumimoji="1" lang="en-US" altLang="ja-JP" sz="2400" dirty="0">
                <a:solidFill>
                  <a:schemeClr val="tx1"/>
                </a:solidFill>
              </a:rPr>
              <a:t>[Pa]</a:t>
            </a:r>
            <a:endParaRPr kumimoji="1" lang="en-US" altLang="ja-JP" sz="2400" baseline="30000" dirty="0">
              <a:solidFill>
                <a:schemeClr val="tx1"/>
              </a:solidFill>
            </a:endParaRPr>
          </a:p>
        </p:txBody>
      </p:sp>
      <p:sp>
        <p:nvSpPr>
          <p:cNvPr id="27" name="テキスト ボックス 26"/>
          <p:cNvSpPr txBox="1"/>
          <p:nvPr/>
        </p:nvSpPr>
        <p:spPr>
          <a:xfrm>
            <a:off x="6044895" y="4767535"/>
            <a:ext cx="1717137" cy="461665"/>
          </a:xfrm>
          <a:prstGeom prst="rect">
            <a:avLst/>
          </a:prstGeom>
          <a:noFill/>
        </p:spPr>
        <p:txBody>
          <a:bodyPr wrap="none" rtlCol="0">
            <a:spAutoFit/>
          </a:bodyPr>
          <a:lstStyle/>
          <a:p>
            <a:pPr algn="l"/>
            <a:r>
              <a:rPr kumimoji="1" lang="en-US" altLang="ja-JP" sz="2400" dirty="0">
                <a:solidFill>
                  <a:schemeClr val="tx1"/>
                </a:solidFill>
              </a:rPr>
              <a:t>=1,300[</a:t>
            </a:r>
            <a:r>
              <a:rPr kumimoji="1" lang="en-US" altLang="ja-JP" sz="2400" dirty="0" err="1">
                <a:solidFill>
                  <a:schemeClr val="tx1"/>
                </a:solidFill>
              </a:rPr>
              <a:t>hPa</a:t>
            </a:r>
            <a:r>
              <a:rPr kumimoji="1" lang="en-US" altLang="ja-JP" sz="2400" dirty="0">
                <a:solidFill>
                  <a:schemeClr val="tx1"/>
                </a:solidFill>
              </a:rPr>
              <a:t>]</a:t>
            </a:r>
            <a:endParaRPr kumimoji="1" lang="en-US" altLang="ja-JP" sz="2400" baseline="30000" dirty="0">
              <a:solidFill>
                <a:schemeClr val="tx1"/>
              </a:solidFill>
            </a:endParaRPr>
          </a:p>
        </p:txBody>
      </p:sp>
      <p:sp>
        <p:nvSpPr>
          <p:cNvPr id="40" name="テキスト ボックス 39"/>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41" name="テキスト ボックス 40">
            <a:extLst>
              <a:ext uri="{FF2B5EF4-FFF2-40B4-BE49-F238E27FC236}">
                <a16:creationId xmlns:a16="http://schemas.microsoft.com/office/drawing/2014/main" id="{CDD9694B-EECF-4F32-BCF9-7A474DA02F6D}"/>
              </a:ext>
            </a:extLst>
          </p:cNvPr>
          <p:cNvSpPr txBox="1"/>
          <p:nvPr/>
        </p:nvSpPr>
        <p:spPr>
          <a:xfrm>
            <a:off x="4355974" y="5229200"/>
            <a:ext cx="2088234" cy="338554"/>
          </a:xfrm>
          <a:prstGeom prst="rect">
            <a:avLst/>
          </a:prstGeom>
          <a:noFill/>
        </p:spPr>
        <p:txBody>
          <a:bodyPr wrap="square" rtlCol="0">
            <a:spAutoFit/>
          </a:bodyPr>
          <a:lstStyle/>
          <a:p>
            <a:pPr algn="l"/>
            <a:r>
              <a:rPr kumimoji="1" lang="ja-JP" altLang="en-US" sz="1600" dirty="0">
                <a:solidFill>
                  <a:schemeClr val="tx1"/>
                </a:solidFill>
              </a:rPr>
              <a:t>きちんと計算すると</a:t>
            </a:r>
            <a:endParaRPr kumimoji="1" lang="en-US" altLang="ja-JP" sz="1600" baseline="30000" dirty="0">
              <a:solidFill>
                <a:schemeClr val="tx1"/>
              </a:solidFill>
            </a:endParaRPr>
          </a:p>
        </p:txBody>
      </p:sp>
      <p:sp>
        <p:nvSpPr>
          <p:cNvPr id="42" name="テキスト ボックス 41">
            <a:extLst>
              <a:ext uri="{FF2B5EF4-FFF2-40B4-BE49-F238E27FC236}">
                <a16:creationId xmlns:a16="http://schemas.microsoft.com/office/drawing/2014/main" id="{1B2BB423-2B14-4078-B9EC-43187E78B14E}"/>
              </a:ext>
            </a:extLst>
          </p:cNvPr>
          <p:cNvSpPr txBox="1"/>
          <p:nvPr/>
        </p:nvSpPr>
        <p:spPr>
          <a:xfrm>
            <a:off x="6023215" y="5487615"/>
            <a:ext cx="1717137" cy="461665"/>
          </a:xfrm>
          <a:prstGeom prst="rect">
            <a:avLst/>
          </a:prstGeom>
          <a:noFill/>
        </p:spPr>
        <p:txBody>
          <a:bodyPr wrap="none" rtlCol="0">
            <a:spAutoFit/>
          </a:bodyPr>
          <a:lstStyle/>
          <a:p>
            <a:pPr algn="l"/>
            <a:r>
              <a:rPr kumimoji="1" lang="en-US" altLang="ja-JP" sz="2400" dirty="0">
                <a:solidFill>
                  <a:schemeClr val="tx1"/>
                </a:solidFill>
              </a:rPr>
              <a:t>=1,013[</a:t>
            </a:r>
            <a:r>
              <a:rPr kumimoji="1" lang="en-US" altLang="ja-JP" sz="2400" dirty="0" err="1">
                <a:solidFill>
                  <a:schemeClr val="tx1"/>
                </a:solidFill>
              </a:rPr>
              <a:t>hPa</a:t>
            </a:r>
            <a:r>
              <a:rPr kumimoji="1" lang="en-US" altLang="ja-JP" sz="2400" dirty="0">
                <a:solidFill>
                  <a:schemeClr val="tx1"/>
                </a:solidFill>
              </a:rPr>
              <a:t>]</a:t>
            </a:r>
            <a:endParaRPr kumimoji="1" lang="en-US" altLang="ja-JP" sz="2400" baseline="30000" dirty="0">
              <a:solidFill>
                <a:schemeClr val="tx1"/>
              </a:solidFill>
            </a:endParaRPr>
          </a:p>
        </p:txBody>
      </p:sp>
      <p:sp>
        <p:nvSpPr>
          <p:cNvPr id="43" name="楕円 42">
            <a:extLst>
              <a:ext uri="{FF2B5EF4-FFF2-40B4-BE49-F238E27FC236}">
                <a16:creationId xmlns:a16="http://schemas.microsoft.com/office/drawing/2014/main" id="{36A9B7A6-717A-4460-9D27-DD6A5429BF23}"/>
              </a:ext>
            </a:extLst>
          </p:cNvPr>
          <p:cNvSpPr/>
          <p:nvPr/>
        </p:nvSpPr>
        <p:spPr bwMode="auto">
          <a:xfrm>
            <a:off x="3275856" y="2677889"/>
            <a:ext cx="2016224" cy="56768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4" name="テキスト ボックス 43">
            <a:extLst>
              <a:ext uri="{FF2B5EF4-FFF2-40B4-BE49-F238E27FC236}">
                <a16:creationId xmlns:a16="http://schemas.microsoft.com/office/drawing/2014/main" id="{6D787D6D-2A5A-46AD-B3CF-A3EFD137760B}"/>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
        <p:nvSpPr>
          <p:cNvPr id="46" name="テキスト ボックス 45">
            <a:extLst>
              <a:ext uri="{FF2B5EF4-FFF2-40B4-BE49-F238E27FC236}">
                <a16:creationId xmlns:a16="http://schemas.microsoft.com/office/drawing/2014/main" id="{804CCE67-8143-457A-B250-E8685A28D40F}"/>
              </a:ext>
            </a:extLst>
          </p:cNvPr>
          <p:cNvSpPr txBox="1"/>
          <p:nvPr/>
        </p:nvSpPr>
        <p:spPr>
          <a:xfrm>
            <a:off x="4302634" y="3573016"/>
            <a:ext cx="4661854" cy="461665"/>
          </a:xfrm>
          <a:prstGeom prst="rect">
            <a:avLst/>
          </a:prstGeom>
          <a:noFill/>
        </p:spPr>
        <p:txBody>
          <a:bodyPr wrap="none" rtlCol="0">
            <a:spAutoFit/>
          </a:bodyPr>
          <a:lstStyle/>
          <a:p>
            <a:pPr algn="l"/>
            <a:r>
              <a:rPr kumimoji="1" lang="en-US" altLang="ja-JP" sz="2400" dirty="0">
                <a:solidFill>
                  <a:schemeClr val="tx1"/>
                </a:solidFill>
              </a:rPr>
              <a:t>10</a:t>
            </a:r>
            <a:r>
              <a:rPr kumimoji="1" lang="en-US" altLang="ja-JP" sz="2400" baseline="30000" dirty="0">
                <a:solidFill>
                  <a:schemeClr val="tx1"/>
                </a:solidFill>
              </a:rPr>
              <a:t>4</a:t>
            </a:r>
            <a:r>
              <a:rPr kumimoji="1" lang="en-US" altLang="ja-JP" sz="2400" dirty="0">
                <a:solidFill>
                  <a:schemeClr val="tx1"/>
                </a:solidFill>
              </a:rPr>
              <a:t>[m]x1[m</a:t>
            </a:r>
            <a:r>
              <a:rPr kumimoji="1" lang="en-US" altLang="ja-JP" sz="2400" baseline="30000" dirty="0">
                <a:solidFill>
                  <a:schemeClr val="tx1"/>
                </a:solidFill>
              </a:rPr>
              <a:t>2</a:t>
            </a:r>
            <a:r>
              <a:rPr kumimoji="1" lang="en-US" altLang="ja-JP" sz="2400" dirty="0">
                <a:solidFill>
                  <a:schemeClr val="tx1"/>
                </a:solidFill>
              </a:rPr>
              <a:t>]x1.3[kg/m</a:t>
            </a:r>
            <a:r>
              <a:rPr kumimoji="1" lang="en-US" altLang="ja-JP" sz="2400" baseline="30000" dirty="0">
                <a:solidFill>
                  <a:schemeClr val="tx1"/>
                </a:solidFill>
              </a:rPr>
              <a:t>3</a:t>
            </a:r>
            <a:r>
              <a:rPr kumimoji="1" lang="en-US" altLang="ja-JP" sz="2400" dirty="0">
                <a:solidFill>
                  <a:schemeClr val="tx1"/>
                </a:solidFill>
              </a:rPr>
              <a:t>]x9.8[m/s</a:t>
            </a:r>
            <a:r>
              <a:rPr kumimoji="1" lang="en-US" altLang="ja-JP" sz="2400" baseline="30000" dirty="0">
                <a:solidFill>
                  <a:schemeClr val="tx1"/>
                </a:solidFill>
              </a:rPr>
              <a:t>2</a:t>
            </a:r>
            <a:r>
              <a:rPr kumimoji="1" lang="en-US" altLang="ja-JP" sz="2400" dirty="0">
                <a:solidFill>
                  <a:schemeClr val="tx1"/>
                </a:solidFill>
              </a:rPr>
              <a:t>]</a:t>
            </a:r>
            <a:endParaRPr kumimoji="1" lang="en-US" altLang="ja-JP" sz="2400" baseline="30000" dirty="0">
              <a:solidFill>
                <a:schemeClr val="tx1"/>
              </a:solidFill>
            </a:endParaRPr>
          </a:p>
        </p:txBody>
      </p:sp>
      <p:sp>
        <p:nvSpPr>
          <p:cNvPr id="47" name="テキスト ボックス 46">
            <a:extLst>
              <a:ext uri="{FF2B5EF4-FFF2-40B4-BE49-F238E27FC236}">
                <a16:creationId xmlns:a16="http://schemas.microsoft.com/office/drawing/2014/main" id="{04F86F37-D7DB-4AA5-8A65-9BBC69A6DC6A}"/>
              </a:ext>
            </a:extLst>
          </p:cNvPr>
          <p:cNvSpPr txBox="1"/>
          <p:nvPr/>
        </p:nvSpPr>
        <p:spPr>
          <a:xfrm>
            <a:off x="156710" y="3933056"/>
            <a:ext cx="3551194" cy="1815882"/>
          </a:xfrm>
          <a:prstGeom prst="rect">
            <a:avLst/>
          </a:prstGeom>
          <a:noFill/>
          <a:ln>
            <a:solidFill>
              <a:schemeClr val="tx1"/>
            </a:solidFill>
          </a:ln>
        </p:spPr>
        <p:txBody>
          <a:bodyPr wrap="square" rtlCol="0">
            <a:spAutoFit/>
          </a:bodyPr>
          <a:lstStyle/>
          <a:p>
            <a:pPr algn="l"/>
            <a:r>
              <a:rPr lang="ja-JP" altLang="en-US" sz="1600" dirty="0">
                <a:solidFill>
                  <a:schemeClr val="tx1"/>
                </a:solidFill>
              </a:rPr>
              <a:t>大気圧はかなり大きいが有限の値なので、ボトルの長さをどんどん長くしていき、ボトル内の水の重さを重くすれば、いずれは水が抜けるようになる。</a:t>
            </a:r>
            <a:r>
              <a:rPr lang="en-US" altLang="ja-JP" sz="1600" dirty="0">
                <a:solidFill>
                  <a:schemeClr val="tx1"/>
                </a:solidFill>
                <a:latin typeface="Arial" panose="020B0604020202020204" pitchFamily="34" charset="0"/>
                <a:cs typeface="Arial" panose="020B0604020202020204" pitchFamily="34" charset="0"/>
              </a:rPr>
              <a:t> 1,013</a:t>
            </a:r>
            <a:r>
              <a:rPr lang="ja-JP" altLang="en-US" sz="1600" dirty="0">
                <a:solidFill>
                  <a:schemeClr val="tx1"/>
                </a:solidFill>
                <a:latin typeface="Arial" panose="020B0604020202020204" pitchFamily="34" charset="0"/>
                <a:cs typeface="Arial" panose="020B0604020202020204" pitchFamily="34" charset="0"/>
              </a:rPr>
              <a:t>ヘクトパスカルに対応する限界の長さは、</a:t>
            </a:r>
            <a:r>
              <a:rPr lang="en-US" altLang="ja-JP" sz="1600" dirty="0">
                <a:solidFill>
                  <a:schemeClr val="tx1"/>
                </a:solidFill>
                <a:latin typeface="Arial" panose="020B0604020202020204" pitchFamily="34" charset="0"/>
                <a:cs typeface="Arial" panose="020B0604020202020204" pitchFamily="34" charset="0"/>
              </a:rPr>
              <a:t>10.3 m</a:t>
            </a:r>
            <a:r>
              <a:rPr lang="ja-JP" altLang="en-US" sz="1600" dirty="0">
                <a:solidFill>
                  <a:schemeClr val="tx1"/>
                </a:solidFill>
                <a:latin typeface="Arial" panose="020B0604020202020204" pitchFamily="34" charset="0"/>
                <a:cs typeface="Arial" panose="020B0604020202020204" pitchFamily="34" charset="0"/>
              </a:rPr>
              <a:t>となる。</a:t>
            </a:r>
            <a:r>
              <a:rPr lang="en-US" altLang="ja-JP" sz="1600" dirty="0">
                <a:solidFill>
                  <a:schemeClr val="tx1"/>
                </a:solidFill>
                <a:latin typeface="Arial" panose="020B0604020202020204" pitchFamily="34" charset="0"/>
                <a:cs typeface="Arial" panose="020B0604020202020204" pitchFamily="34" charset="0"/>
              </a:rPr>
              <a:t>4</a:t>
            </a:r>
            <a:r>
              <a:rPr lang="ja-JP" altLang="en-US" sz="1600" dirty="0">
                <a:solidFill>
                  <a:schemeClr val="tx1"/>
                </a:solidFill>
                <a:latin typeface="Arial" panose="020B0604020202020204" pitchFamily="34" charset="0"/>
                <a:cs typeface="Arial" panose="020B0604020202020204" pitchFamily="34" charset="0"/>
              </a:rPr>
              <a:t>階建ての建物くらい高い（長い）管を準備すれば確認できる。</a:t>
            </a:r>
            <a:endParaRPr kumimoji="1" lang="en-US" altLang="ja-JP" sz="1600" dirty="0">
              <a:solidFill>
                <a:schemeClr val="tx1"/>
              </a:solidFill>
            </a:endParaRPr>
          </a:p>
        </p:txBody>
      </p:sp>
      <p:sp>
        <p:nvSpPr>
          <p:cNvPr id="49" name="テキスト ボックス 48">
            <a:extLst>
              <a:ext uri="{FF2B5EF4-FFF2-40B4-BE49-F238E27FC236}">
                <a16:creationId xmlns:a16="http://schemas.microsoft.com/office/drawing/2014/main" id="{DE89B9E2-E709-4726-ACB5-144BF9919186}"/>
              </a:ext>
            </a:extLst>
          </p:cNvPr>
          <p:cNvSpPr txBox="1"/>
          <p:nvPr/>
        </p:nvSpPr>
        <p:spPr>
          <a:xfrm>
            <a:off x="4283968" y="3296017"/>
            <a:ext cx="1072730" cy="276999"/>
          </a:xfrm>
          <a:prstGeom prst="rect">
            <a:avLst/>
          </a:prstGeom>
          <a:noFill/>
        </p:spPr>
        <p:txBody>
          <a:bodyPr wrap="none" rtlCol="0">
            <a:spAutoFit/>
          </a:bodyPr>
          <a:lstStyle/>
          <a:p>
            <a:pPr algn="l"/>
            <a:r>
              <a:rPr kumimoji="1" lang="ja-JP" altLang="en-US" sz="1200" dirty="0">
                <a:solidFill>
                  <a:srgbClr val="FF0000"/>
                </a:solidFill>
              </a:rPr>
              <a:t>空気層の厚さ</a:t>
            </a:r>
            <a:endParaRPr kumimoji="1" lang="en-US" altLang="ja-JP" sz="1200" baseline="30000" dirty="0">
              <a:solidFill>
                <a:srgbClr val="FF0000"/>
              </a:solidFill>
            </a:endParaRPr>
          </a:p>
        </p:txBody>
      </p:sp>
      <p:sp>
        <p:nvSpPr>
          <p:cNvPr id="51" name="テキスト ボックス 50">
            <a:extLst>
              <a:ext uri="{FF2B5EF4-FFF2-40B4-BE49-F238E27FC236}">
                <a16:creationId xmlns:a16="http://schemas.microsoft.com/office/drawing/2014/main" id="{B78FCE6E-CC5A-4DC4-BCF3-B5F12CE241F1}"/>
              </a:ext>
            </a:extLst>
          </p:cNvPr>
          <p:cNvSpPr txBox="1"/>
          <p:nvPr/>
        </p:nvSpPr>
        <p:spPr>
          <a:xfrm>
            <a:off x="5299470" y="3284984"/>
            <a:ext cx="800219" cy="276999"/>
          </a:xfrm>
          <a:prstGeom prst="rect">
            <a:avLst/>
          </a:prstGeom>
          <a:noFill/>
        </p:spPr>
        <p:txBody>
          <a:bodyPr wrap="none" rtlCol="0">
            <a:spAutoFit/>
          </a:bodyPr>
          <a:lstStyle/>
          <a:p>
            <a:pPr algn="l"/>
            <a:r>
              <a:rPr kumimoji="1" lang="ja-JP" altLang="en-US" sz="1200" dirty="0">
                <a:solidFill>
                  <a:srgbClr val="FF0000"/>
                </a:solidFill>
              </a:rPr>
              <a:t>単位面積</a:t>
            </a:r>
            <a:endParaRPr kumimoji="1" lang="en-US" altLang="ja-JP" sz="1200" baseline="30000" dirty="0">
              <a:solidFill>
                <a:srgbClr val="FF0000"/>
              </a:solidFill>
            </a:endParaRPr>
          </a:p>
        </p:txBody>
      </p:sp>
      <p:sp>
        <p:nvSpPr>
          <p:cNvPr id="52" name="テキスト ボックス 51">
            <a:extLst>
              <a:ext uri="{FF2B5EF4-FFF2-40B4-BE49-F238E27FC236}">
                <a16:creationId xmlns:a16="http://schemas.microsoft.com/office/drawing/2014/main" id="{3FE0ACF9-8339-4D94-B4C8-5C8C691A78C1}"/>
              </a:ext>
            </a:extLst>
          </p:cNvPr>
          <p:cNvSpPr txBox="1"/>
          <p:nvPr/>
        </p:nvSpPr>
        <p:spPr>
          <a:xfrm>
            <a:off x="6148045" y="3284984"/>
            <a:ext cx="954107" cy="276999"/>
          </a:xfrm>
          <a:prstGeom prst="rect">
            <a:avLst/>
          </a:prstGeom>
          <a:noFill/>
        </p:spPr>
        <p:txBody>
          <a:bodyPr wrap="none" rtlCol="0">
            <a:spAutoFit/>
          </a:bodyPr>
          <a:lstStyle/>
          <a:p>
            <a:pPr algn="l"/>
            <a:r>
              <a:rPr kumimoji="1" lang="ja-JP" altLang="en-US" sz="1200" dirty="0">
                <a:solidFill>
                  <a:srgbClr val="FF0000"/>
                </a:solidFill>
              </a:rPr>
              <a:t>空気の密度</a:t>
            </a:r>
            <a:endParaRPr kumimoji="1" lang="en-US" altLang="ja-JP" sz="1200" baseline="30000" dirty="0">
              <a:solidFill>
                <a:srgbClr val="FF0000"/>
              </a:solidFill>
            </a:endParaRPr>
          </a:p>
        </p:txBody>
      </p:sp>
      <p:sp>
        <p:nvSpPr>
          <p:cNvPr id="53" name="テキスト ボックス 52">
            <a:extLst>
              <a:ext uri="{FF2B5EF4-FFF2-40B4-BE49-F238E27FC236}">
                <a16:creationId xmlns:a16="http://schemas.microsoft.com/office/drawing/2014/main" id="{17999A1B-6D39-43F8-B753-E01544E193DF}"/>
              </a:ext>
            </a:extLst>
          </p:cNvPr>
          <p:cNvSpPr txBox="1"/>
          <p:nvPr/>
        </p:nvSpPr>
        <p:spPr>
          <a:xfrm>
            <a:off x="7578333" y="3284984"/>
            <a:ext cx="954107" cy="276999"/>
          </a:xfrm>
          <a:prstGeom prst="rect">
            <a:avLst/>
          </a:prstGeom>
          <a:noFill/>
        </p:spPr>
        <p:txBody>
          <a:bodyPr wrap="none" rtlCol="0">
            <a:spAutoFit/>
          </a:bodyPr>
          <a:lstStyle/>
          <a:p>
            <a:pPr algn="l"/>
            <a:r>
              <a:rPr kumimoji="1" lang="ja-JP" altLang="en-US" sz="1200" dirty="0">
                <a:solidFill>
                  <a:srgbClr val="FF0000"/>
                </a:solidFill>
              </a:rPr>
              <a:t>重力加速度</a:t>
            </a:r>
            <a:endParaRPr kumimoji="1" lang="en-US" altLang="ja-JP" sz="1200" baseline="30000" dirty="0">
              <a:solidFill>
                <a:srgbClr val="FF0000"/>
              </a:solidFill>
            </a:endParaRPr>
          </a:p>
        </p:txBody>
      </p:sp>
      <p:sp>
        <p:nvSpPr>
          <p:cNvPr id="54" name="テキスト ボックス 53">
            <a:extLst>
              <a:ext uri="{FF2B5EF4-FFF2-40B4-BE49-F238E27FC236}">
                <a16:creationId xmlns:a16="http://schemas.microsoft.com/office/drawing/2014/main" id="{1F204D98-462D-4608-A582-6CDFFB91D283}"/>
              </a:ext>
            </a:extLst>
          </p:cNvPr>
          <p:cNvSpPr txBox="1"/>
          <p:nvPr/>
        </p:nvSpPr>
        <p:spPr>
          <a:xfrm>
            <a:off x="4148338" y="6066001"/>
            <a:ext cx="4240086" cy="584775"/>
          </a:xfrm>
          <a:prstGeom prst="rect">
            <a:avLst/>
          </a:prstGeom>
          <a:noFill/>
          <a:ln>
            <a:solidFill>
              <a:schemeClr val="tx1"/>
            </a:solidFill>
          </a:ln>
        </p:spPr>
        <p:txBody>
          <a:bodyPr wrap="square" rtlCol="0">
            <a:spAutoFit/>
          </a:bodyPr>
          <a:lstStyle/>
          <a:p>
            <a:pPr algn="l"/>
            <a:r>
              <a:rPr lang="ja-JP" altLang="en-US" sz="1600" dirty="0">
                <a:solidFill>
                  <a:schemeClr val="tx1"/>
                </a:solidFill>
                <a:latin typeface="Arial" panose="020B0604020202020204" pitchFamily="34" charset="0"/>
                <a:cs typeface="Arial" panose="020B0604020202020204" pitchFamily="34" charset="0"/>
              </a:rPr>
              <a:t>地上の大気圧の平均値は</a:t>
            </a:r>
            <a:r>
              <a:rPr lang="en-US" altLang="ja-JP" sz="1600" dirty="0">
                <a:solidFill>
                  <a:schemeClr val="tx1"/>
                </a:solidFill>
                <a:latin typeface="Arial" panose="020B0604020202020204" pitchFamily="34" charset="0"/>
                <a:cs typeface="Arial" panose="020B0604020202020204" pitchFamily="34" charset="0"/>
              </a:rPr>
              <a:t>1,013</a:t>
            </a:r>
            <a:r>
              <a:rPr lang="ja-JP" altLang="en-US" sz="1600" dirty="0">
                <a:solidFill>
                  <a:schemeClr val="tx1"/>
                </a:solidFill>
                <a:latin typeface="Arial" panose="020B0604020202020204" pitchFamily="34" charset="0"/>
                <a:cs typeface="Arial" panose="020B0604020202020204" pitchFamily="34" charset="0"/>
              </a:rPr>
              <a:t>ヘクトパスカル。高気圧、低気圧の境界はこの付近。</a:t>
            </a:r>
            <a:endParaRPr kumimoji="1" lang="en-US" altLang="ja-JP" sz="1600" dirty="0">
              <a:solidFill>
                <a:schemeClr val="tx1"/>
              </a:solidFill>
              <a:latin typeface="Arial" panose="020B0604020202020204" pitchFamily="34" charset="0"/>
              <a:cs typeface="Arial" panose="020B0604020202020204" pitchFamily="34" charset="0"/>
            </a:endParaRPr>
          </a:p>
        </p:txBody>
      </p:sp>
      <p:sp>
        <p:nvSpPr>
          <p:cNvPr id="2" name="矢印: 左 1">
            <a:extLst>
              <a:ext uri="{FF2B5EF4-FFF2-40B4-BE49-F238E27FC236}">
                <a16:creationId xmlns:a16="http://schemas.microsoft.com/office/drawing/2014/main" id="{FE80B59E-C07C-47A1-9DB8-66AA167A1C2F}"/>
              </a:ext>
            </a:extLst>
          </p:cNvPr>
          <p:cNvSpPr/>
          <p:nvPr/>
        </p:nvSpPr>
        <p:spPr bwMode="auto">
          <a:xfrm rot="2820000">
            <a:off x="3666746" y="4859803"/>
            <a:ext cx="879401" cy="269821"/>
          </a:xfrm>
          <a:prstGeom prst="leftArrow">
            <a:avLst/>
          </a:prstGeom>
          <a:solidFill>
            <a:srgbClr val="339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6" name="フリーフォーム: 図形 5">
            <a:extLst>
              <a:ext uri="{FF2B5EF4-FFF2-40B4-BE49-F238E27FC236}">
                <a16:creationId xmlns:a16="http://schemas.microsoft.com/office/drawing/2014/main" id="{01301D6B-1F61-437D-A342-52A92131570B}"/>
              </a:ext>
            </a:extLst>
          </p:cNvPr>
          <p:cNvSpPr/>
          <p:nvPr/>
        </p:nvSpPr>
        <p:spPr bwMode="auto">
          <a:xfrm>
            <a:off x="1614515" y="1327095"/>
            <a:ext cx="293815" cy="681527"/>
          </a:xfrm>
          <a:custGeom>
            <a:avLst/>
            <a:gdLst>
              <a:gd name="connsiteX0" fmla="*/ 0 w 283779"/>
              <a:gd name="connsiteY0" fmla="*/ 676243 h 676243"/>
              <a:gd name="connsiteX1" fmla="*/ 7882 w 283779"/>
              <a:gd name="connsiteY1" fmla="*/ 77153 h 676243"/>
              <a:gd name="connsiteX2" fmla="*/ 47296 w 283779"/>
              <a:gd name="connsiteY2" fmla="*/ 21974 h 676243"/>
              <a:gd name="connsiteX3" fmla="*/ 236482 w 283779"/>
              <a:gd name="connsiteY3" fmla="*/ 14091 h 676243"/>
              <a:gd name="connsiteX4" fmla="*/ 260131 w 283779"/>
              <a:gd name="connsiteY4" fmla="*/ 61388 h 676243"/>
              <a:gd name="connsiteX5" fmla="*/ 283779 w 283779"/>
              <a:gd name="connsiteY5" fmla="*/ 652594 h 676243"/>
              <a:gd name="connsiteX0" fmla="*/ 0 w 283779"/>
              <a:gd name="connsiteY0" fmla="*/ 667590 h 667590"/>
              <a:gd name="connsiteX1" fmla="*/ 7882 w 283779"/>
              <a:gd name="connsiteY1" fmla="*/ 68500 h 667590"/>
              <a:gd name="connsiteX2" fmla="*/ 47296 w 283779"/>
              <a:gd name="connsiteY2" fmla="*/ 13321 h 667590"/>
              <a:gd name="connsiteX3" fmla="*/ 236482 w 283779"/>
              <a:gd name="connsiteY3" fmla="*/ 5438 h 667590"/>
              <a:gd name="connsiteX4" fmla="*/ 273010 w 283779"/>
              <a:gd name="connsiteY4" fmla="*/ 82786 h 667590"/>
              <a:gd name="connsiteX5" fmla="*/ 283779 w 283779"/>
              <a:gd name="connsiteY5" fmla="*/ 643941 h 667590"/>
              <a:gd name="connsiteX0" fmla="*/ 1167 w 284946"/>
              <a:gd name="connsiteY0" fmla="*/ 668273 h 668273"/>
              <a:gd name="connsiteX1" fmla="*/ 4756 w 284946"/>
              <a:gd name="connsiteY1" fmla="*/ 86355 h 668273"/>
              <a:gd name="connsiteX2" fmla="*/ 48463 w 284946"/>
              <a:gd name="connsiteY2" fmla="*/ 14004 h 668273"/>
              <a:gd name="connsiteX3" fmla="*/ 237649 w 284946"/>
              <a:gd name="connsiteY3" fmla="*/ 6121 h 668273"/>
              <a:gd name="connsiteX4" fmla="*/ 274177 w 284946"/>
              <a:gd name="connsiteY4" fmla="*/ 83469 h 668273"/>
              <a:gd name="connsiteX5" fmla="*/ 284946 w 284946"/>
              <a:gd name="connsiteY5" fmla="*/ 644624 h 668273"/>
              <a:gd name="connsiteX0" fmla="*/ 1450 w 285229"/>
              <a:gd name="connsiteY0" fmla="*/ 675126 h 675126"/>
              <a:gd name="connsiteX1" fmla="*/ 5039 w 285229"/>
              <a:gd name="connsiteY1" fmla="*/ 93208 h 675126"/>
              <a:gd name="connsiteX2" fmla="*/ 53039 w 285229"/>
              <a:gd name="connsiteY2" fmla="*/ 7978 h 675126"/>
              <a:gd name="connsiteX3" fmla="*/ 237932 w 285229"/>
              <a:gd name="connsiteY3" fmla="*/ 12974 h 675126"/>
              <a:gd name="connsiteX4" fmla="*/ 274460 w 285229"/>
              <a:gd name="connsiteY4" fmla="*/ 90322 h 675126"/>
              <a:gd name="connsiteX5" fmla="*/ 285229 w 285229"/>
              <a:gd name="connsiteY5" fmla="*/ 651477 h 675126"/>
              <a:gd name="connsiteX0" fmla="*/ 1450 w 293815"/>
              <a:gd name="connsiteY0" fmla="*/ 675126 h 681527"/>
              <a:gd name="connsiteX1" fmla="*/ 5039 w 293815"/>
              <a:gd name="connsiteY1" fmla="*/ 93208 h 681527"/>
              <a:gd name="connsiteX2" fmla="*/ 53039 w 293815"/>
              <a:gd name="connsiteY2" fmla="*/ 7978 h 681527"/>
              <a:gd name="connsiteX3" fmla="*/ 237932 w 293815"/>
              <a:gd name="connsiteY3" fmla="*/ 12974 h 681527"/>
              <a:gd name="connsiteX4" fmla="*/ 274460 w 293815"/>
              <a:gd name="connsiteY4" fmla="*/ 90322 h 681527"/>
              <a:gd name="connsiteX5" fmla="*/ 293815 w 293815"/>
              <a:gd name="connsiteY5" fmla="*/ 681527 h 6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15" h="681527">
                <a:moveTo>
                  <a:pt x="1450" y="675126"/>
                </a:moveTo>
                <a:cubicBezTo>
                  <a:pt x="1449" y="430103"/>
                  <a:pt x="-3559" y="204399"/>
                  <a:pt x="5039" y="93208"/>
                </a:cubicBezTo>
                <a:cubicBezTo>
                  <a:pt x="13637" y="-17983"/>
                  <a:pt x="14224" y="21350"/>
                  <a:pt x="53039" y="7978"/>
                </a:cubicBezTo>
                <a:cubicBezTo>
                  <a:pt x="91855" y="-5394"/>
                  <a:pt x="201029" y="-750"/>
                  <a:pt x="237932" y="12974"/>
                </a:cubicBezTo>
                <a:cubicBezTo>
                  <a:pt x="274835" y="26698"/>
                  <a:pt x="265146" y="-21103"/>
                  <a:pt x="274460" y="90322"/>
                </a:cubicBezTo>
                <a:cubicBezTo>
                  <a:pt x="283774" y="201747"/>
                  <a:pt x="285932" y="439132"/>
                  <a:pt x="293815" y="681527"/>
                </a:cubicBezTo>
              </a:path>
            </a:pathLst>
          </a:custGeom>
          <a:noFill/>
          <a:ln w="19050" cap="flat" cmpd="sng" algn="ctr">
            <a:solidFill>
              <a:srgbClr val="0000FF"/>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9" name="矢印: 上 8">
            <a:extLst>
              <a:ext uri="{FF2B5EF4-FFF2-40B4-BE49-F238E27FC236}">
                <a16:creationId xmlns:a16="http://schemas.microsoft.com/office/drawing/2014/main" id="{79DE522A-9B0B-4D7E-A220-50DDE017ED80}"/>
              </a:ext>
            </a:extLst>
          </p:cNvPr>
          <p:cNvSpPr/>
          <p:nvPr/>
        </p:nvSpPr>
        <p:spPr bwMode="auto">
          <a:xfrm>
            <a:off x="1691680" y="1412776"/>
            <a:ext cx="144016" cy="209902"/>
          </a:xfrm>
          <a:prstGeom prst="upArrow">
            <a:avLst/>
          </a:prstGeom>
          <a:solidFill>
            <a:srgbClr val="339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10952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395536" y="836712"/>
            <a:ext cx="2276585" cy="461665"/>
          </a:xfrm>
          <a:prstGeom prst="rect">
            <a:avLst/>
          </a:prstGeom>
          <a:noFill/>
        </p:spPr>
        <p:txBody>
          <a:bodyPr wrap="none" rtlCol="0">
            <a:spAutoFit/>
          </a:bodyPr>
          <a:lstStyle/>
          <a:p>
            <a:pPr algn="l"/>
            <a:r>
              <a:rPr kumimoji="1" lang="ja-JP" altLang="en-US" sz="2400" dirty="0">
                <a:solidFill>
                  <a:schemeClr val="tx1"/>
                </a:solidFill>
              </a:rPr>
              <a:t>トリチェリの実験</a:t>
            </a:r>
            <a:endParaRPr kumimoji="1" lang="en-US" altLang="ja-JP" sz="2400" baseline="30000" dirty="0">
              <a:solidFill>
                <a:schemeClr val="tx1"/>
              </a:solidFill>
            </a:endParaRP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830997"/>
          </a:xfrm>
          <a:prstGeom prst="rect">
            <a:avLst/>
          </a:prstGeom>
          <a:noFill/>
        </p:spPr>
        <p:txBody>
          <a:bodyPr wrap="square" rtlCol="0">
            <a:spAutoFit/>
          </a:bodyPr>
          <a:lstStyle/>
          <a:p>
            <a:pPr algn="l"/>
            <a:r>
              <a:rPr kumimoji="1" lang="ja-JP" altLang="en-US" sz="2400" dirty="0">
                <a:solidFill>
                  <a:schemeClr val="tx1"/>
                </a:solidFill>
              </a:rPr>
              <a:t>水を満たしたボトルの口を水中で緩めると、ボトル内の水は？</a:t>
            </a:r>
            <a:endParaRPr kumimoji="1" lang="en-US" altLang="ja-JP" sz="2400" baseline="30000" dirty="0">
              <a:solidFill>
                <a:schemeClr val="tx1"/>
              </a:solidFill>
            </a:endParaRPr>
          </a:p>
        </p:txBody>
      </p:sp>
      <p:sp>
        <p:nvSpPr>
          <p:cNvPr id="37" name="テキスト ボックス 36"/>
          <p:cNvSpPr txBox="1"/>
          <p:nvPr/>
        </p:nvSpPr>
        <p:spPr>
          <a:xfrm>
            <a:off x="3311911" y="1940639"/>
            <a:ext cx="5660961" cy="1200329"/>
          </a:xfrm>
          <a:prstGeom prst="rect">
            <a:avLst/>
          </a:prstGeom>
          <a:noFill/>
        </p:spPr>
        <p:txBody>
          <a:bodyPr wrap="square" rtlCol="0">
            <a:spAutoFit/>
          </a:bodyPr>
          <a:lstStyle/>
          <a:p>
            <a:pPr marL="457200" indent="-457200" algn="l">
              <a:buFont typeface="+mj-lt"/>
              <a:buAutoNum type="arabicPeriod"/>
            </a:pPr>
            <a:r>
              <a:rPr kumimoji="1" lang="ja-JP" altLang="en-US" sz="2400" dirty="0">
                <a:solidFill>
                  <a:schemeClr val="tx1"/>
                </a:solidFill>
              </a:rPr>
              <a:t>空になるまで抜ける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周囲の</a:t>
            </a:r>
            <a:r>
              <a:rPr kumimoji="1" lang="ja-JP" altLang="en-US" sz="2400" dirty="0">
                <a:solidFill>
                  <a:schemeClr val="tx1"/>
                </a:solidFill>
              </a:rPr>
              <a:t>水面と同じになるまで抜ける</a:t>
            </a:r>
            <a:endParaRPr kumimoji="1" lang="en-US" altLang="ja-JP" sz="2400" dirty="0">
              <a:solidFill>
                <a:schemeClr val="tx1"/>
              </a:solidFill>
            </a:endParaRPr>
          </a:p>
          <a:p>
            <a:pPr marL="457200" indent="-457200" algn="l">
              <a:buFont typeface="+mj-lt"/>
              <a:buAutoNum type="arabicPeriod"/>
            </a:pPr>
            <a:r>
              <a:rPr lang="ja-JP" altLang="en-US" sz="2400" dirty="0">
                <a:solidFill>
                  <a:schemeClr val="tx1"/>
                </a:solidFill>
              </a:rPr>
              <a:t>抜けない</a:t>
            </a:r>
            <a:endParaRPr kumimoji="1" lang="en-US" altLang="ja-JP" sz="2400" baseline="300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4" name="テキスト ボックス 23"/>
          <p:cNvSpPr txBox="1"/>
          <p:nvPr/>
        </p:nvSpPr>
        <p:spPr>
          <a:xfrm>
            <a:off x="395536" y="3645024"/>
            <a:ext cx="8352928" cy="1569660"/>
          </a:xfrm>
          <a:prstGeom prst="rect">
            <a:avLst/>
          </a:prstGeom>
          <a:noFill/>
        </p:spPr>
        <p:txBody>
          <a:bodyPr wrap="square" rtlCol="0">
            <a:spAutoFit/>
          </a:bodyPr>
          <a:lstStyle/>
          <a:p>
            <a:pPr algn="l"/>
            <a:r>
              <a:rPr kumimoji="1" lang="ja-JP" altLang="en-US" sz="2400" dirty="0">
                <a:solidFill>
                  <a:schemeClr val="tx1"/>
                </a:solidFill>
              </a:rPr>
              <a:t>水の代わりに水銀</a:t>
            </a:r>
            <a:r>
              <a:rPr lang="ja-JP" altLang="en-US" sz="2400" dirty="0">
                <a:solidFill>
                  <a:schemeClr val="tx1"/>
                </a:solidFill>
              </a:rPr>
              <a:t>（</a:t>
            </a:r>
            <a:r>
              <a:rPr lang="ja-JP" altLang="en-US" sz="2400" dirty="0">
                <a:solidFill>
                  <a:srgbClr val="FF0000"/>
                </a:solidFill>
              </a:rPr>
              <a:t>比重</a:t>
            </a:r>
            <a:r>
              <a:rPr lang="en-US" altLang="ja-JP" sz="2400" dirty="0">
                <a:solidFill>
                  <a:schemeClr val="tx1"/>
                </a:solidFill>
              </a:rPr>
              <a:t>13.6</a:t>
            </a:r>
            <a:r>
              <a:rPr lang="ja-JP" altLang="en-US" sz="2400" dirty="0">
                <a:solidFill>
                  <a:schemeClr val="tx1"/>
                </a:solidFill>
              </a:rPr>
              <a:t>）</a:t>
            </a:r>
            <a:r>
              <a:rPr kumimoji="1" lang="ja-JP" altLang="en-US" sz="2400" dirty="0">
                <a:solidFill>
                  <a:schemeClr val="tx1"/>
                </a:solidFill>
              </a:rPr>
              <a:t>を使えば、小規模な装置で大気圧を測れ</a:t>
            </a:r>
            <a:r>
              <a:rPr lang="ja-JP" altLang="en-US" sz="2400" dirty="0">
                <a:solidFill>
                  <a:schemeClr val="tx1"/>
                </a:solidFill>
              </a:rPr>
              <a:t>る（トリチェリは水銀で実験、</a:t>
            </a:r>
            <a:r>
              <a:rPr lang="en-US" altLang="ja-JP" sz="2400" dirty="0">
                <a:solidFill>
                  <a:schemeClr val="tx1"/>
                </a:solidFill>
              </a:rPr>
              <a:t>1643</a:t>
            </a:r>
            <a:r>
              <a:rPr lang="ja-JP" altLang="en-US" sz="2400" dirty="0">
                <a:solidFill>
                  <a:schemeClr val="tx1"/>
                </a:solidFill>
              </a:rPr>
              <a:t>年）</a:t>
            </a:r>
            <a:endParaRPr lang="en-US" altLang="ja-JP" sz="2400" dirty="0">
              <a:solidFill>
                <a:schemeClr val="tx1"/>
              </a:solidFill>
            </a:endParaRPr>
          </a:p>
          <a:p>
            <a:pPr algn="l"/>
            <a:r>
              <a:rPr kumimoji="1" lang="ja-JP" altLang="en-US" sz="2400" dirty="0">
                <a:solidFill>
                  <a:schemeClr val="tx1"/>
                </a:solidFill>
              </a:rPr>
              <a:t>→水面からの高さが</a:t>
            </a:r>
            <a:r>
              <a:rPr kumimoji="1" lang="en-US" altLang="ja-JP" sz="2400" dirty="0">
                <a:solidFill>
                  <a:schemeClr val="tx1"/>
                </a:solidFill>
              </a:rPr>
              <a:t>76cm</a:t>
            </a:r>
            <a:r>
              <a:rPr kumimoji="1" lang="ja-JP" altLang="en-US" sz="2400" dirty="0">
                <a:solidFill>
                  <a:schemeClr val="tx1"/>
                </a:solidFill>
              </a:rPr>
              <a:t>以上になると、一部の水銀が抜けて、上部に真空ができる</a:t>
            </a:r>
            <a:endParaRPr kumimoji="1" lang="en-US" altLang="ja-JP" sz="2400" baseline="30000" dirty="0">
              <a:solidFill>
                <a:schemeClr val="tx1"/>
              </a:solidFill>
            </a:endParaRPr>
          </a:p>
        </p:txBody>
      </p:sp>
      <p:sp>
        <p:nvSpPr>
          <p:cNvPr id="25" name="テキスト ボックス 24"/>
          <p:cNvSpPr txBox="1"/>
          <p:nvPr/>
        </p:nvSpPr>
        <p:spPr>
          <a:xfrm>
            <a:off x="667914" y="5271591"/>
            <a:ext cx="7792518" cy="461665"/>
          </a:xfrm>
          <a:prstGeom prst="rect">
            <a:avLst/>
          </a:prstGeom>
          <a:noFill/>
        </p:spPr>
        <p:txBody>
          <a:bodyPr wrap="none" rtlCol="0">
            <a:spAutoFit/>
          </a:bodyPr>
          <a:lstStyle/>
          <a:p>
            <a:pPr algn="l"/>
            <a:r>
              <a:rPr kumimoji="1" lang="en-US" altLang="ja-JP" sz="2400" dirty="0">
                <a:solidFill>
                  <a:schemeClr val="tx1"/>
                </a:solidFill>
              </a:rPr>
              <a:t>0.76[m]x1[m</a:t>
            </a:r>
            <a:r>
              <a:rPr kumimoji="1" lang="en-US" altLang="ja-JP" sz="2400" baseline="30000" dirty="0">
                <a:solidFill>
                  <a:schemeClr val="tx1"/>
                </a:solidFill>
              </a:rPr>
              <a:t>2</a:t>
            </a:r>
            <a:r>
              <a:rPr kumimoji="1" lang="en-US" altLang="ja-JP" sz="2400" dirty="0">
                <a:solidFill>
                  <a:schemeClr val="tx1"/>
                </a:solidFill>
              </a:rPr>
              <a:t>]x13.6x10</a:t>
            </a:r>
            <a:r>
              <a:rPr kumimoji="1" lang="en-US" altLang="ja-JP" sz="2400" baseline="30000" dirty="0">
                <a:solidFill>
                  <a:schemeClr val="tx1"/>
                </a:solidFill>
              </a:rPr>
              <a:t>3</a:t>
            </a:r>
            <a:r>
              <a:rPr kumimoji="1" lang="en-US" altLang="ja-JP" sz="2400" dirty="0">
                <a:solidFill>
                  <a:schemeClr val="tx1"/>
                </a:solidFill>
              </a:rPr>
              <a:t>[kg/m</a:t>
            </a:r>
            <a:r>
              <a:rPr kumimoji="1" lang="en-US" altLang="ja-JP" sz="2400" baseline="30000" dirty="0">
                <a:solidFill>
                  <a:schemeClr val="tx1"/>
                </a:solidFill>
              </a:rPr>
              <a:t>3</a:t>
            </a:r>
            <a:r>
              <a:rPr kumimoji="1" lang="en-US" altLang="ja-JP" sz="2400" dirty="0">
                <a:solidFill>
                  <a:schemeClr val="tx1"/>
                </a:solidFill>
              </a:rPr>
              <a:t>]x9.8[m/s</a:t>
            </a:r>
            <a:r>
              <a:rPr kumimoji="1" lang="en-US" altLang="ja-JP" sz="2400" baseline="30000" dirty="0">
                <a:solidFill>
                  <a:schemeClr val="tx1"/>
                </a:solidFill>
              </a:rPr>
              <a:t>2</a:t>
            </a:r>
            <a:r>
              <a:rPr kumimoji="1" lang="en-US" altLang="ja-JP" sz="2400" dirty="0">
                <a:solidFill>
                  <a:schemeClr val="tx1"/>
                </a:solidFill>
              </a:rPr>
              <a:t>]=1.013x10</a:t>
            </a:r>
            <a:r>
              <a:rPr kumimoji="1" lang="en-US" altLang="ja-JP" sz="2400" baseline="30000" dirty="0">
                <a:solidFill>
                  <a:schemeClr val="tx1"/>
                </a:solidFill>
              </a:rPr>
              <a:t>5</a:t>
            </a:r>
            <a:r>
              <a:rPr kumimoji="1" lang="en-US" altLang="ja-JP" sz="2400" dirty="0">
                <a:solidFill>
                  <a:schemeClr val="tx1"/>
                </a:solidFill>
              </a:rPr>
              <a:t>[N/m</a:t>
            </a:r>
            <a:r>
              <a:rPr kumimoji="1" lang="en-US" altLang="ja-JP" sz="2400" baseline="30000" dirty="0">
                <a:solidFill>
                  <a:schemeClr val="tx1"/>
                </a:solidFill>
              </a:rPr>
              <a:t>2</a:t>
            </a:r>
            <a:r>
              <a:rPr kumimoji="1" lang="en-US" altLang="ja-JP" sz="2400" dirty="0">
                <a:solidFill>
                  <a:schemeClr val="tx1"/>
                </a:solidFill>
              </a:rPr>
              <a:t>]</a:t>
            </a:r>
            <a:endParaRPr kumimoji="1" lang="en-US" altLang="ja-JP" sz="2400" baseline="30000" dirty="0">
              <a:solidFill>
                <a:schemeClr val="tx1"/>
              </a:solidFill>
            </a:endParaRPr>
          </a:p>
        </p:txBody>
      </p:sp>
      <p:sp>
        <p:nvSpPr>
          <p:cNvPr id="26" name="テキスト ボックス 25"/>
          <p:cNvSpPr txBox="1"/>
          <p:nvPr/>
        </p:nvSpPr>
        <p:spPr>
          <a:xfrm>
            <a:off x="5972887" y="5631631"/>
            <a:ext cx="2127505" cy="461665"/>
          </a:xfrm>
          <a:prstGeom prst="rect">
            <a:avLst/>
          </a:prstGeom>
          <a:noFill/>
        </p:spPr>
        <p:txBody>
          <a:bodyPr wrap="none" rtlCol="0">
            <a:spAutoFit/>
          </a:bodyPr>
          <a:lstStyle/>
          <a:p>
            <a:pPr algn="l"/>
            <a:r>
              <a:rPr kumimoji="1" lang="en-US" altLang="ja-JP" sz="2400" dirty="0">
                <a:solidFill>
                  <a:schemeClr val="tx1"/>
                </a:solidFill>
              </a:rPr>
              <a:t>=1.013x10</a:t>
            </a:r>
            <a:r>
              <a:rPr kumimoji="1" lang="en-US" altLang="ja-JP" sz="2400" baseline="30000" dirty="0">
                <a:solidFill>
                  <a:schemeClr val="tx1"/>
                </a:solidFill>
              </a:rPr>
              <a:t>5</a:t>
            </a:r>
            <a:r>
              <a:rPr kumimoji="1" lang="en-US" altLang="ja-JP" sz="2400" dirty="0">
                <a:solidFill>
                  <a:schemeClr val="tx1"/>
                </a:solidFill>
              </a:rPr>
              <a:t>[Pa]</a:t>
            </a:r>
            <a:endParaRPr kumimoji="1" lang="en-US" altLang="ja-JP" sz="2400" baseline="30000" dirty="0">
              <a:solidFill>
                <a:schemeClr val="tx1"/>
              </a:solidFill>
            </a:endParaRPr>
          </a:p>
        </p:txBody>
      </p:sp>
      <p:sp>
        <p:nvSpPr>
          <p:cNvPr id="27" name="テキスト ボックス 26"/>
          <p:cNvSpPr txBox="1"/>
          <p:nvPr/>
        </p:nvSpPr>
        <p:spPr>
          <a:xfrm>
            <a:off x="5972887" y="5991671"/>
            <a:ext cx="1640193" cy="461665"/>
          </a:xfrm>
          <a:prstGeom prst="rect">
            <a:avLst/>
          </a:prstGeom>
          <a:noFill/>
        </p:spPr>
        <p:txBody>
          <a:bodyPr wrap="none" rtlCol="0">
            <a:spAutoFit/>
          </a:bodyPr>
          <a:lstStyle/>
          <a:p>
            <a:pPr algn="l"/>
            <a:r>
              <a:rPr kumimoji="1" lang="en-US" altLang="ja-JP" sz="2400" dirty="0">
                <a:solidFill>
                  <a:schemeClr val="tx1"/>
                </a:solidFill>
              </a:rPr>
              <a:t>=1013[</a:t>
            </a:r>
            <a:r>
              <a:rPr kumimoji="1" lang="en-US" altLang="ja-JP" sz="2400" dirty="0" err="1">
                <a:solidFill>
                  <a:schemeClr val="tx1"/>
                </a:solidFill>
              </a:rPr>
              <a:t>hPa</a:t>
            </a:r>
            <a:r>
              <a:rPr kumimoji="1" lang="en-US" altLang="ja-JP" sz="2400" dirty="0">
                <a:solidFill>
                  <a:schemeClr val="tx1"/>
                </a:solidFill>
              </a:rPr>
              <a:t>]</a:t>
            </a:r>
            <a:endParaRPr kumimoji="1" lang="en-US" altLang="ja-JP" sz="2400" baseline="30000" dirty="0">
              <a:solidFill>
                <a:schemeClr val="tx1"/>
              </a:solidFill>
            </a:endParaRPr>
          </a:p>
        </p:txBody>
      </p:sp>
      <p:sp>
        <p:nvSpPr>
          <p:cNvPr id="2" name="正方形/長方形 1"/>
          <p:cNvSpPr/>
          <p:nvPr/>
        </p:nvSpPr>
        <p:spPr>
          <a:xfrm>
            <a:off x="3366120" y="4767535"/>
            <a:ext cx="4246960" cy="461665"/>
          </a:xfrm>
          <a:prstGeom prst="rect">
            <a:avLst/>
          </a:prstGeom>
        </p:spPr>
        <p:txBody>
          <a:bodyPr wrap="square">
            <a:spAutoFit/>
          </a:bodyPr>
          <a:lstStyle/>
          <a:p>
            <a:pPr algn="l"/>
            <a:r>
              <a:rPr lang="ja-JP" altLang="en-US" sz="2400" dirty="0">
                <a:solidFill>
                  <a:srgbClr val="FF0000"/>
                </a:solidFill>
              </a:rPr>
              <a:t>水だと</a:t>
            </a:r>
            <a:r>
              <a:rPr lang="en-US" altLang="ja-JP" sz="2400" dirty="0">
                <a:solidFill>
                  <a:srgbClr val="FF0000"/>
                </a:solidFill>
              </a:rPr>
              <a:t>10.3m</a:t>
            </a:r>
            <a:r>
              <a:rPr lang="ja-JP" altLang="en-US" sz="2400" dirty="0">
                <a:solidFill>
                  <a:srgbClr val="FF0000"/>
                </a:solidFill>
              </a:rPr>
              <a:t>以上の高さが必要</a:t>
            </a:r>
          </a:p>
        </p:txBody>
      </p:sp>
      <p:cxnSp>
        <p:nvCxnSpPr>
          <p:cNvPr id="6" name="直線コネクタ 5"/>
          <p:cNvCxnSpPr/>
          <p:nvPr/>
        </p:nvCxnSpPr>
        <p:spPr bwMode="auto">
          <a:xfrm>
            <a:off x="3159511" y="4767535"/>
            <a:ext cx="1196465" cy="0"/>
          </a:xfrm>
          <a:prstGeom prst="line">
            <a:avLst/>
          </a:prstGeom>
          <a:solidFill>
            <a:srgbClr val="3399FF"/>
          </a:solidFill>
          <a:ln w="28575" cap="flat" cmpd="sng" algn="ctr">
            <a:solidFill>
              <a:srgbClr val="FF0000"/>
            </a:solidFill>
            <a:prstDash val="solid"/>
            <a:round/>
            <a:headEnd type="none" w="med" len="med"/>
            <a:tailEnd type="none" w="med" len="med"/>
          </a:ln>
          <a:effectLst/>
        </p:spPr>
      </p:cxnSp>
      <p:sp>
        <p:nvSpPr>
          <p:cNvPr id="29" name="テキスト ボックス 28"/>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31" name="楕円 30">
            <a:extLst>
              <a:ext uri="{FF2B5EF4-FFF2-40B4-BE49-F238E27FC236}">
                <a16:creationId xmlns:a16="http://schemas.microsoft.com/office/drawing/2014/main" id="{C1FD69AE-949F-4929-B04E-02E3CB94B8EA}"/>
              </a:ext>
            </a:extLst>
          </p:cNvPr>
          <p:cNvSpPr/>
          <p:nvPr/>
        </p:nvSpPr>
        <p:spPr bwMode="auto">
          <a:xfrm>
            <a:off x="3275856" y="2677889"/>
            <a:ext cx="2016224" cy="56768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4" name="テキスト ボックス 33">
            <a:extLst>
              <a:ext uri="{FF2B5EF4-FFF2-40B4-BE49-F238E27FC236}">
                <a16:creationId xmlns:a16="http://schemas.microsoft.com/office/drawing/2014/main" id="{7F79221B-2383-4591-B80B-6E133D3E6B09}"/>
              </a:ext>
            </a:extLst>
          </p:cNvPr>
          <p:cNvSpPr txBox="1"/>
          <p:nvPr/>
        </p:nvSpPr>
        <p:spPr>
          <a:xfrm>
            <a:off x="35496" y="44624"/>
            <a:ext cx="4469493" cy="646331"/>
          </a:xfrm>
          <a:prstGeom prst="rect">
            <a:avLst/>
          </a:prstGeom>
          <a:noFill/>
        </p:spPr>
        <p:txBody>
          <a:bodyPr wrap="none" rtlCol="0">
            <a:spAutoFit/>
          </a:bodyPr>
          <a:lstStyle/>
          <a:p>
            <a:r>
              <a:rPr lang="ja-JP" altLang="en-US" dirty="0">
                <a:solidFill>
                  <a:schemeClr val="tx1"/>
                </a:solidFill>
              </a:rPr>
              <a:t>１．２ 水の飽和蒸気圧</a:t>
            </a:r>
            <a:endParaRPr kumimoji="1" lang="ja-JP" altLang="en-US" dirty="0">
              <a:solidFill>
                <a:schemeClr val="tx1"/>
              </a:solidFill>
            </a:endParaRPr>
          </a:p>
        </p:txBody>
      </p:sp>
    </p:spTree>
    <p:extLst>
      <p:ext uri="{BB962C8B-B14F-4D97-AF65-F5344CB8AC3E}">
        <p14:creationId xmlns:p14="http://schemas.microsoft.com/office/powerpoint/2010/main" val="385740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p:cNvSpPr txBox="1"/>
          <p:nvPr/>
        </p:nvSpPr>
        <p:spPr>
          <a:xfrm>
            <a:off x="136501" y="116632"/>
            <a:ext cx="5155579" cy="646331"/>
          </a:xfrm>
          <a:prstGeom prst="rect">
            <a:avLst/>
          </a:prstGeom>
          <a:noFill/>
        </p:spPr>
        <p:txBody>
          <a:bodyPr wrap="none" rtlCol="0">
            <a:spAutoFit/>
          </a:bodyPr>
          <a:lstStyle/>
          <a:p>
            <a:r>
              <a:rPr kumimoji="1" lang="ja-JP" altLang="en-US" dirty="0">
                <a:solidFill>
                  <a:schemeClr val="tx1"/>
                </a:solidFill>
              </a:rPr>
              <a:t>大気圧と水の飽和蒸気圧</a:t>
            </a: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1569660"/>
          </a:xfrm>
          <a:prstGeom prst="rect">
            <a:avLst/>
          </a:prstGeom>
          <a:noFill/>
        </p:spPr>
        <p:txBody>
          <a:bodyPr wrap="square" rtlCol="0">
            <a:spAutoFit/>
          </a:bodyPr>
          <a:lstStyle/>
          <a:p>
            <a:pPr algn="l"/>
            <a:r>
              <a:rPr kumimoji="1" lang="ja-JP" altLang="en-US" sz="2400" dirty="0">
                <a:solidFill>
                  <a:schemeClr val="tx1"/>
                </a:solidFill>
              </a:rPr>
              <a:t>大気に接した水</a:t>
            </a:r>
            <a:r>
              <a:rPr lang="ja-JP" altLang="en-US" sz="2400" dirty="0">
                <a:solidFill>
                  <a:schemeClr val="tx1"/>
                </a:solidFill>
              </a:rPr>
              <a:t>は、蒸発し、大気圧の一部を水分子が受け持つ（分圧）。飽和するまで蒸発したときに水が受け持つ分圧（＝飽和蒸気圧）は、温度が高くなると大きくなる。</a:t>
            </a:r>
            <a:endParaRPr lang="en-US" altLang="ja-JP" sz="24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4" name="テキスト ボックス 23"/>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2" name="正方形/長方形 1">
            <a:extLst>
              <a:ext uri="{FF2B5EF4-FFF2-40B4-BE49-F238E27FC236}">
                <a16:creationId xmlns:a16="http://schemas.microsoft.com/office/drawing/2014/main" id="{D01CEEDF-9AB2-475E-AD6E-90D5EE6B6EBE}"/>
              </a:ext>
            </a:extLst>
          </p:cNvPr>
          <p:cNvSpPr/>
          <p:nvPr/>
        </p:nvSpPr>
        <p:spPr>
          <a:xfrm>
            <a:off x="251520" y="3378478"/>
            <a:ext cx="5095797" cy="584775"/>
          </a:xfrm>
          <a:prstGeom prst="rect">
            <a:avLst/>
          </a:prstGeom>
        </p:spPr>
        <p:txBody>
          <a:bodyPr wrap="square">
            <a:spAutoFit/>
          </a:bodyPr>
          <a:lstStyle/>
          <a:p>
            <a:pPr algn="l"/>
            <a:r>
              <a:rPr lang="ja-JP" altLang="en-US" sz="1600" dirty="0">
                <a:latin typeface="Arial" panose="020B0604020202020204" pitchFamily="34" charset="0"/>
                <a:cs typeface="Arial" panose="020B0604020202020204" pitchFamily="34" charset="0"/>
                <a:hlinkClick r:id="rId2"/>
              </a:rPr>
              <a:t>受験メモ（ドルトンの分圧の法則、高校の化学）</a:t>
            </a:r>
            <a:r>
              <a:rPr lang="en-US" altLang="ja-JP" sz="1600" dirty="0">
                <a:latin typeface="Arial" panose="020B0604020202020204" pitchFamily="34" charset="0"/>
                <a:cs typeface="Arial" panose="020B0604020202020204" pitchFamily="34" charset="0"/>
                <a:hlinkClick r:id="rId2"/>
              </a:rPr>
              <a:t>http://www.jukenmemo.com/chemistry/theory/dalton/</a:t>
            </a:r>
            <a:endParaRPr lang="ja-JP" altLang="en-US" sz="1600" dirty="0">
              <a:latin typeface="Arial" panose="020B0604020202020204" pitchFamily="34" charset="0"/>
              <a:cs typeface="Arial" panose="020B0604020202020204" pitchFamily="34" charset="0"/>
            </a:endParaRPr>
          </a:p>
        </p:txBody>
      </p:sp>
      <p:pic>
        <p:nvPicPr>
          <p:cNvPr id="3074" name="Picture 2" descr="http://www.jukenmemo.com/wp-content/uploads/2018/11/image60-007.png">
            <a:extLst>
              <a:ext uri="{FF2B5EF4-FFF2-40B4-BE49-F238E27FC236}">
                <a16:creationId xmlns:a16="http://schemas.microsoft.com/office/drawing/2014/main" id="{359E654D-7E8B-4F6C-BFC0-520ED87A7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31146"/>
            <a:ext cx="3876675" cy="196215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D42779E3-6B94-483B-BF34-E8ED26CACA0A}"/>
              </a:ext>
            </a:extLst>
          </p:cNvPr>
          <p:cNvSpPr txBox="1"/>
          <p:nvPr/>
        </p:nvSpPr>
        <p:spPr>
          <a:xfrm>
            <a:off x="4943797" y="4005064"/>
            <a:ext cx="3876675" cy="2554545"/>
          </a:xfrm>
          <a:prstGeom prst="rect">
            <a:avLst/>
          </a:prstGeom>
          <a:noFill/>
          <a:ln>
            <a:solidFill>
              <a:schemeClr val="tx1"/>
            </a:solidFill>
          </a:ln>
        </p:spPr>
        <p:txBody>
          <a:bodyPr wrap="square" rtlCol="0">
            <a:spAutoFit/>
          </a:bodyPr>
          <a:lstStyle/>
          <a:p>
            <a:pPr algn="l"/>
            <a:r>
              <a:rPr lang="ja-JP" altLang="en-US" sz="1600" dirty="0">
                <a:solidFill>
                  <a:schemeClr val="tx1"/>
                </a:solidFill>
              </a:rPr>
              <a:t>空気は窒素が</a:t>
            </a:r>
            <a:r>
              <a:rPr lang="en-US" altLang="ja-JP" sz="1600" dirty="0">
                <a:solidFill>
                  <a:schemeClr val="tx1"/>
                </a:solidFill>
              </a:rPr>
              <a:t>8</a:t>
            </a:r>
            <a:r>
              <a:rPr lang="ja-JP" altLang="en-US" sz="1600" dirty="0">
                <a:solidFill>
                  <a:schemeClr val="tx1"/>
                </a:solidFill>
              </a:rPr>
              <a:t>割、酸素が</a:t>
            </a:r>
            <a:r>
              <a:rPr lang="en-US" altLang="ja-JP" sz="1600" dirty="0">
                <a:solidFill>
                  <a:schemeClr val="tx1"/>
                </a:solidFill>
              </a:rPr>
              <a:t>2</a:t>
            </a:r>
            <a:r>
              <a:rPr lang="ja-JP" altLang="en-US" sz="1600" dirty="0">
                <a:solidFill>
                  <a:schemeClr val="tx1"/>
                </a:solidFill>
              </a:rPr>
              <a:t>割なので、</a:t>
            </a:r>
            <a:r>
              <a:rPr lang="en-US" altLang="ja-JP" sz="1600" dirty="0">
                <a:solidFill>
                  <a:schemeClr val="tx1"/>
                </a:solidFill>
              </a:rPr>
              <a:t>1,013hPa</a:t>
            </a:r>
            <a:r>
              <a:rPr lang="ja-JP" altLang="en-US" sz="1600" dirty="0">
                <a:solidFill>
                  <a:schemeClr val="tx1"/>
                </a:solidFill>
              </a:rPr>
              <a:t>の</a:t>
            </a:r>
            <a:r>
              <a:rPr lang="en-US" altLang="ja-JP" sz="1600" dirty="0">
                <a:solidFill>
                  <a:schemeClr val="tx1"/>
                </a:solidFill>
              </a:rPr>
              <a:t>8</a:t>
            </a:r>
            <a:r>
              <a:rPr lang="ja-JP" altLang="en-US" sz="1600" dirty="0">
                <a:solidFill>
                  <a:schemeClr val="tx1"/>
                </a:solidFill>
              </a:rPr>
              <a:t>割は窒素が受け持ち、残りの</a:t>
            </a:r>
            <a:r>
              <a:rPr lang="en-US" altLang="ja-JP" sz="1600" dirty="0">
                <a:solidFill>
                  <a:schemeClr val="tx1"/>
                </a:solidFill>
              </a:rPr>
              <a:t>2</a:t>
            </a:r>
            <a:r>
              <a:rPr lang="ja-JP" altLang="en-US" sz="1600" dirty="0">
                <a:solidFill>
                  <a:schemeClr val="tx1"/>
                </a:solidFill>
              </a:rPr>
              <a:t>割は酸素が受け持っている。実際には、二酸化炭素や蒸発した水分子などもわずかに貢献している。このうち、水分子の割合は、気象条件によって変化し、冬の乾燥期にはほとんど含まれず、梅雨のジメジメした時期には多く含まれるようになる。これ以上蒸発できなくなるまで蒸発した状態の水分子の分圧を飽和蒸気圧という。</a:t>
            </a:r>
            <a:endParaRPr kumimoji="1" lang="en-US" altLang="ja-JP" sz="1600" dirty="0">
              <a:solidFill>
                <a:schemeClr val="tx1"/>
              </a:solidFill>
            </a:endParaRPr>
          </a:p>
        </p:txBody>
      </p:sp>
      <p:sp>
        <p:nvSpPr>
          <p:cNvPr id="27" name="テキスト ボックス 26">
            <a:extLst>
              <a:ext uri="{FF2B5EF4-FFF2-40B4-BE49-F238E27FC236}">
                <a16:creationId xmlns:a16="http://schemas.microsoft.com/office/drawing/2014/main" id="{8DF18450-0638-4231-AEB8-D84899B98E12}"/>
              </a:ext>
            </a:extLst>
          </p:cNvPr>
          <p:cNvSpPr txBox="1"/>
          <p:nvPr/>
        </p:nvSpPr>
        <p:spPr>
          <a:xfrm>
            <a:off x="2051720" y="5508521"/>
            <a:ext cx="2834430" cy="584775"/>
          </a:xfrm>
          <a:prstGeom prst="rect">
            <a:avLst/>
          </a:prstGeom>
          <a:noFill/>
        </p:spPr>
        <p:txBody>
          <a:bodyPr wrap="none" rtlCol="0">
            <a:spAutoFit/>
          </a:bodyPr>
          <a:lstStyle/>
          <a:p>
            <a:pPr algn="l"/>
            <a:r>
              <a:rPr kumimoji="1" lang="ja-JP" altLang="en-US" sz="1600" dirty="0">
                <a:solidFill>
                  <a:srgbClr val="FF0000"/>
                </a:solidFill>
                <a:latin typeface="Arial" panose="020B0604020202020204" pitchFamily="34" charset="0"/>
                <a:cs typeface="Arial" panose="020B0604020202020204" pitchFamily="34" charset="0"/>
              </a:rPr>
              <a:t>地上の空気では、</a:t>
            </a:r>
            <a:r>
              <a:rPr kumimoji="1" lang="en-US" altLang="ja-JP" sz="1600" dirty="0" err="1">
                <a:solidFill>
                  <a:srgbClr val="FF0000"/>
                </a:solidFill>
                <a:latin typeface="Arial" panose="020B0604020202020204" pitchFamily="34" charset="0"/>
                <a:cs typeface="Arial" panose="020B0604020202020204" pitchFamily="34" charset="0"/>
              </a:rPr>
              <a:t>hPa</a:t>
            </a:r>
            <a:r>
              <a:rPr kumimoji="1" lang="ja-JP" altLang="en-US" sz="1600" dirty="0">
                <a:solidFill>
                  <a:srgbClr val="FF0000"/>
                </a:solidFill>
                <a:latin typeface="Arial" panose="020B0604020202020204" pitchFamily="34" charset="0"/>
                <a:cs typeface="Arial" panose="020B0604020202020204" pitchFamily="34" charset="0"/>
              </a:rPr>
              <a:t>単位で、</a:t>
            </a:r>
            <a:endParaRPr kumimoji="1" lang="en-US" altLang="ja-JP" sz="1600" dirty="0">
              <a:solidFill>
                <a:srgbClr val="FF0000"/>
              </a:solidFill>
              <a:latin typeface="Arial" panose="020B0604020202020204" pitchFamily="34" charset="0"/>
              <a:cs typeface="Arial" panose="020B0604020202020204" pitchFamily="34" charset="0"/>
            </a:endParaRPr>
          </a:p>
          <a:p>
            <a:pPr algn="l"/>
            <a:r>
              <a:rPr kumimoji="1" lang="en-US" altLang="ja-JP" sz="1600" dirty="0">
                <a:solidFill>
                  <a:srgbClr val="FF0000"/>
                </a:solidFill>
                <a:latin typeface="Arial" panose="020B0604020202020204" pitchFamily="34" charset="0"/>
                <a:cs typeface="Arial" panose="020B0604020202020204" pitchFamily="34" charset="0"/>
              </a:rPr>
              <a:t>1,013</a:t>
            </a:r>
            <a:r>
              <a:rPr kumimoji="1" lang="ja-JP" altLang="en-US" sz="1600" dirty="0">
                <a:solidFill>
                  <a:srgbClr val="FF0000"/>
                </a:solidFill>
                <a:latin typeface="Arial" panose="020B0604020202020204" pitchFamily="34" charset="0"/>
                <a:cs typeface="Arial" panose="020B0604020202020204" pitchFamily="34" charset="0"/>
              </a:rPr>
              <a:t> </a:t>
            </a:r>
            <a:r>
              <a:rPr kumimoji="1" lang="en-US" altLang="ja-JP" sz="1600" dirty="0">
                <a:solidFill>
                  <a:srgbClr val="FF0000"/>
                </a:solidFill>
                <a:latin typeface="Arial" panose="020B0604020202020204" pitchFamily="34" charset="0"/>
                <a:cs typeface="Arial" panose="020B0604020202020204" pitchFamily="34" charset="0"/>
              </a:rPr>
              <a:t>=</a:t>
            </a:r>
            <a:r>
              <a:rPr kumimoji="1" lang="ja-JP" altLang="en-US" sz="1600" dirty="0">
                <a:solidFill>
                  <a:srgbClr val="FF0000"/>
                </a:solidFill>
                <a:latin typeface="Arial" panose="020B0604020202020204" pitchFamily="34" charset="0"/>
                <a:cs typeface="Arial" panose="020B0604020202020204" pitchFamily="34" charset="0"/>
              </a:rPr>
              <a:t> </a:t>
            </a:r>
            <a:r>
              <a:rPr kumimoji="1" lang="en-US" altLang="ja-JP" sz="1600" dirty="0">
                <a:solidFill>
                  <a:srgbClr val="FF0000"/>
                </a:solidFill>
                <a:latin typeface="Arial" panose="020B0604020202020204" pitchFamily="34" charset="0"/>
                <a:cs typeface="Arial" panose="020B0604020202020204" pitchFamily="34" charset="0"/>
              </a:rPr>
              <a:t>810+203+…</a:t>
            </a:r>
          </a:p>
        </p:txBody>
      </p:sp>
      <p:sp>
        <p:nvSpPr>
          <p:cNvPr id="28" name="テキスト ボックス 27">
            <a:extLst>
              <a:ext uri="{FF2B5EF4-FFF2-40B4-BE49-F238E27FC236}">
                <a16:creationId xmlns:a16="http://schemas.microsoft.com/office/drawing/2014/main" id="{63B77A4E-9AEB-4F4B-9B01-3D04A3BADF77}"/>
              </a:ext>
            </a:extLst>
          </p:cNvPr>
          <p:cNvSpPr txBox="1"/>
          <p:nvPr/>
        </p:nvSpPr>
        <p:spPr>
          <a:xfrm>
            <a:off x="2061552" y="6040952"/>
            <a:ext cx="2747868" cy="307777"/>
          </a:xfrm>
          <a:prstGeom prst="rect">
            <a:avLst/>
          </a:prstGeom>
          <a:noFill/>
        </p:spPr>
        <p:txBody>
          <a:bodyPr wrap="none" rtlCol="0">
            <a:spAutoFit/>
          </a:bodyPr>
          <a:lstStyle/>
          <a:p>
            <a:pPr algn="l"/>
            <a:r>
              <a:rPr lang="ja-JP" altLang="en-US" sz="1400" dirty="0">
                <a:solidFill>
                  <a:srgbClr val="FF0000"/>
                </a:solidFill>
                <a:latin typeface="Arial" panose="020B0604020202020204" pitchFamily="34" charset="0"/>
                <a:cs typeface="Arial" panose="020B0604020202020204" pitchFamily="34" charset="0"/>
              </a:rPr>
              <a:t>大気圧    窒素   酸素  水蒸気など</a:t>
            </a:r>
            <a:endParaRPr kumimoji="1" lang="en-US" altLang="ja-JP"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5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p:cNvSpPr txBox="1"/>
          <p:nvPr/>
        </p:nvSpPr>
        <p:spPr>
          <a:xfrm>
            <a:off x="136501" y="116632"/>
            <a:ext cx="5155579" cy="646331"/>
          </a:xfrm>
          <a:prstGeom prst="rect">
            <a:avLst/>
          </a:prstGeom>
          <a:noFill/>
        </p:spPr>
        <p:txBody>
          <a:bodyPr wrap="none" rtlCol="0">
            <a:spAutoFit/>
          </a:bodyPr>
          <a:lstStyle/>
          <a:p>
            <a:r>
              <a:rPr kumimoji="1" lang="ja-JP" altLang="en-US" dirty="0">
                <a:solidFill>
                  <a:schemeClr val="tx1"/>
                </a:solidFill>
              </a:rPr>
              <a:t>大気圧と水の飽和蒸気圧</a:t>
            </a:r>
          </a:p>
        </p:txBody>
      </p:sp>
      <p:cxnSp>
        <p:nvCxnSpPr>
          <p:cNvPr id="5" name="直線コネクタ 4"/>
          <p:cNvCxnSpPr/>
          <p:nvPr/>
        </p:nvCxnSpPr>
        <p:spPr bwMode="auto">
          <a:xfrm>
            <a:off x="755576" y="3068960"/>
            <a:ext cx="2016224" cy="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0" name="直線コネクタ 29"/>
          <p:cNvCxnSpPr/>
          <p:nvPr/>
        </p:nvCxnSpPr>
        <p:spPr bwMode="auto">
          <a:xfrm flipH="1">
            <a:off x="2763416" y="2501280"/>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H="1">
            <a:off x="755576" y="2492896"/>
            <a:ext cx="8384" cy="567680"/>
          </a:xfrm>
          <a:prstGeom prst="line">
            <a:avLst/>
          </a:prstGeom>
          <a:solidFill>
            <a:srgbClr val="3399FF"/>
          </a:solidFill>
          <a:ln w="2857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755576" y="2724284"/>
            <a:ext cx="2016224" cy="0"/>
          </a:xfrm>
          <a:prstGeom prst="line">
            <a:avLst/>
          </a:prstGeom>
          <a:solidFill>
            <a:srgbClr val="3399FF"/>
          </a:solidFill>
          <a:ln w="12700" cap="flat" cmpd="sng" algn="ctr">
            <a:solidFill>
              <a:schemeClr val="tx1"/>
            </a:solidFill>
            <a:prstDash val="solid"/>
            <a:round/>
            <a:headEnd type="none" w="med" len="med"/>
            <a:tailEnd type="none" w="med" len="med"/>
          </a:ln>
          <a:effectLst/>
        </p:spPr>
      </p:cxnSp>
      <p:sp>
        <p:nvSpPr>
          <p:cNvPr id="7" name="角丸四角形 6"/>
          <p:cNvSpPr/>
          <p:nvPr/>
        </p:nvSpPr>
        <p:spPr bwMode="auto">
          <a:xfrm>
            <a:off x="1619672" y="1988840"/>
            <a:ext cx="288032" cy="864096"/>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8" name="角丸四角形 7"/>
          <p:cNvSpPr/>
          <p:nvPr/>
        </p:nvSpPr>
        <p:spPr bwMode="auto">
          <a:xfrm>
            <a:off x="1691680" y="2852935"/>
            <a:ext cx="144016" cy="9435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p:cNvSpPr txBox="1"/>
          <p:nvPr/>
        </p:nvSpPr>
        <p:spPr>
          <a:xfrm>
            <a:off x="3159511" y="989112"/>
            <a:ext cx="5660961" cy="4154984"/>
          </a:xfrm>
          <a:prstGeom prst="rect">
            <a:avLst/>
          </a:prstGeom>
          <a:noFill/>
        </p:spPr>
        <p:txBody>
          <a:bodyPr wrap="square" rtlCol="0">
            <a:spAutoFit/>
          </a:bodyPr>
          <a:lstStyle/>
          <a:p>
            <a:pPr algn="l"/>
            <a:r>
              <a:rPr kumimoji="1" lang="ja-JP" altLang="en-US" sz="2400" dirty="0">
                <a:solidFill>
                  <a:schemeClr val="tx1"/>
                </a:solidFill>
              </a:rPr>
              <a:t>大気に接した水</a:t>
            </a:r>
            <a:r>
              <a:rPr lang="ja-JP" altLang="en-US" sz="2400" dirty="0">
                <a:solidFill>
                  <a:schemeClr val="tx1"/>
                </a:solidFill>
              </a:rPr>
              <a:t>は、蒸発し、大気圧の一部を水分子が受け持つ（分圧）。飽和するまで蒸発したときに水が受け持つ分圧（＝飽和蒸気圧）は、温度が高くなると大きくなる。</a:t>
            </a:r>
            <a:endParaRPr lang="en-US" altLang="ja-JP" sz="2400" dirty="0">
              <a:solidFill>
                <a:schemeClr val="tx1"/>
              </a:solidFill>
            </a:endParaRPr>
          </a:p>
          <a:p>
            <a:pPr algn="l"/>
            <a:endParaRPr lang="en-US" altLang="ja-JP" sz="2400" dirty="0">
              <a:solidFill>
                <a:schemeClr val="tx1"/>
              </a:solidFill>
            </a:endParaRPr>
          </a:p>
          <a:p>
            <a:pPr algn="l"/>
            <a:r>
              <a:rPr lang="en-US" altLang="ja-JP" sz="2400" dirty="0">
                <a:solidFill>
                  <a:schemeClr val="tx1"/>
                </a:solidFill>
              </a:rPr>
              <a:t>20</a:t>
            </a:r>
            <a:r>
              <a:rPr lang="ja-JP" altLang="en-US" sz="2400" dirty="0">
                <a:solidFill>
                  <a:schemeClr val="tx1"/>
                </a:solidFill>
              </a:rPr>
              <a:t>℃では、飽和蒸気圧は大気圧の</a:t>
            </a:r>
            <a:r>
              <a:rPr lang="en-US" altLang="ja-JP" sz="2400" dirty="0">
                <a:solidFill>
                  <a:schemeClr val="tx1"/>
                </a:solidFill>
              </a:rPr>
              <a:t>2%</a:t>
            </a:r>
            <a:r>
              <a:rPr lang="ja-JP" altLang="en-US" sz="2400" dirty="0">
                <a:solidFill>
                  <a:schemeClr val="tx1"/>
                </a:solidFill>
              </a:rPr>
              <a:t>程度</a:t>
            </a:r>
            <a:endParaRPr lang="en-US" altLang="ja-JP" sz="2400" dirty="0">
              <a:solidFill>
                <a:schemeClr val="tx1"/>
              </a:solidFill>
            </a:endParaRPr>
          </a:p>
          <a:p>
            <a:pPr algn="l"/>
            <a:r>
              <a:rPr lang="en-US" altLang="ja-JP" sz="2400" dirty="0">
                <a:solidFill>
                  <a:schemeClr val="tx1"/>
                </a:solidFill>
              </a:rPr>
              <a:t>100</a:t>
            </a:r>
            <a:r>
              <a:rPr lang="ja-JP" altLang="en-US" sz="2400" dirty="0">
                <a:solidFill>
                  <a:schemeClr val="tx1"/>
                </a:solidFill>
              </a:rPr>
              <a:t>℃では、大気圧と等しくなる</a:t>
            </a:r>
            <a:endParaRPr lang="en-US" altLang="ja-JP" sz="2400" dirty="0">
              <a:solidFill>
                <a:schemeClr val="tx1"/>
              </a:solidFill>
            </a:endParaRPr>
          </a:p>
          <a:p>
            <a:pPr algn="l"/>
            <a:endParaRPr lang="en-US" altLang="ja-JP" sz="2400" dirty="0">
              <a:solidFill>
                <a:schemeClr val="tx1"/>
              </a:solidFill>
            </a:endParaRPr>
          </a:p>
          <a:p>
            <a:pPr algn="l"/>
            <a:r>
              <a:rPr lang="ja-JP" altLang="en-US" sz="2400" dirty="0">
                <a:solidFill>
                  <a:schemeClr val="tx1"/>
                </a:solidFill>
              </a:rPr>
              <a:t>→ </a:t>
            </a:r>
            <a:r>
              <a:rPr lang="en-US" altLang="ja-JP" sz="2400" dirty="0">
                <a:solidFill>
                  <a:schemeClr val="tx1"/>
                </a:solidFill>
              </a:rPr>
              <a:t>100</a:t>
            </a:r>
            <a:r>
              <a:rPr lang="ja-JP" altLang="en-US" sz="2400" dirty="0">
                <a:solidFill>
                  <a:schemeClr val="tx1"/>
                </a:solidFill>
              </a:rPr>
              <a:t>℃の水は、地上では水のままではいられない</a:t>
            </a:r>
            <a:endParaRPr lang="en-US" altLang="ja-JP" sz="2400" dirty="0">
              <a:solidFill>
                <a:schemeClr val="tx1"/>
              </a:solidFill>
            </a:endParaRPr>
          </a:p>
          <a:p>
            <a:pPr algn="l"/>
            <a:r>
              <a:rPr lang="ja-JP" altLang="en-US" sz="2400" dirty="0">
                <a:solidFill>
                  <a:schemeClr val="tx1"/>
                </a:solidFill>
              </a:rPr>
              <a:t>→ 内部からどんどん気体になる（沸騰）</a:t>
            </a:r>
            <a:endParaRPr lang="en-US" altLang="ja-JP" sz="2400" dirty="0">
              <a:solidFill>
                <a:schemeClr val="tx1"/>
              </a:solidFill>
            </a:endParaRPr>
          </a:p>
        </p:txBody>
      </p:sp>
      <p:cxnSp>
        <p:nvCxnSpPr>
          <p:cNvPr id="3" name="直線矢印コネクタ 2"/>
          <p:cNvCxnSpPr/>
          <p:nvPr/>
        </p:nvCxnSpPr>
        <p:spPr bwMode="auto">
          <a:xfrm>
            <a:off x="262778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4" name="直線矢印コネクタ 13"/>
          <p:cNvCxnSpPr/>
          <p:nvPr/>
        </p:nvCxnSpPr>
        <p:spPr bwMode="auto">
          <a:xfrm>
            <a:off x="248376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5" name="直線矢印コネクタ 14"/>
          <p:cNvCxnSpPr/>
          <p:nvPr/>
        </p:nvCxnSpPr>
        <p:spPr bwMode="auto">
          <a:xfrm>
            <a:off x="233975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6" name="直線矢印コネクタ 15"/>
          <p:cNvCxnSpPr/>
          <p:nvPr/>
        </p:nvCxnSpPr>
        <p:spPr bwMode="auto">
          <a:xfrm>
            <a:off x="219573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7" name="直線矢印コネクタ 16"/>
          <p:cNvCxnSpPr/>
          <p:nvPr/>
        </p:nvCxnSpPr>
        <p:spPr bwMode="auto">
          <a:xfrm>
            <a:off x="205172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475656"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19" name="直線矢印コネクタ 18"/>
          <p:cNvCxnSpPr/>
          <p:nvPr/>
        </p:nvCxnSpPr>
        <p:spPr bwMode="auto">
          <a:xfrm>
            <a:off x="1331640"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0" name="直線矢印コネクタ 19"/>
          <p:cNvCxnSpPr/>
          <p:nvPr/>
        </p:nvCxnSpPr>
        <p:spPr bwMode="auto">
          <a:xfrm>
            <a:off x="1187624"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1043608"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cxnSp>
        <p:nvCxnSpPr>
          <p:cNvPr id="22" name="直線矢印コネクタ 21"/>
          <p:cNvCxnSpPr/>
          <p:nvPr/>
        </p:nvCxnSpPr>
        <p:spPr bwMode="auto">
          <a:xfrm>
            <a:off x="899592" y="2420888"/>
            <a:ext cx="0" cy="303396"/>
          </a:xfrm>
          <a:prstGeom prst="straightConnector1">
            <a:avLst/>
          </a:prstGeom>
          <a:solidFill>
            <a:srgbClr val="3399FF"/>
          </a:solidFill>
          <a:ln w="19050" cap="flat" cmpd="sng" algn="ctr">
            <a:solidFill>
              <a:srgbClr val="FF0000"/>
            </a:solidFill>
            <a:prstDash val="solid"/>
            <a:round/>
            <a:headEnd type="none" w="med" len="med"/>
            <a:tailEnd type="triangle"/>
          </a:ln>
          <a:effectLst/>
        </p:spPr>
      </p:cxnSp>
      <p:sp>
        <p:nvSpPr>
          <p:cNvPr id="23" name="テキスト ボックス 22"/>
          <p:cNvSpPr txBox="1"/>
          <p:nvPr/>
        </p:nvSpPr>
        <p:spPr>
          <a:xfrm>
            <a:off x="2043589" y="1938318"/>
            <a:ext cx="800219" cy="338554"/>
          </a:xfrm>
          <a:prstGeom prst="rect">
            <a:avLst/>
          </a:prstGeom>
          <a:noFill/>
        </p:spPr>
        <p:txBody>
          <a:bodyPr wrap="none" rtlCol="0">
            <a:spAutoFit/>
          </a:bodyPr>
          <a:lstStyle/>
          <a:p>
            <a:pPr algn="l"/>
            <a:r>
              <a:rPr kumimoji="1" lang="ja-JP" altLang="en-US" sz="1600" dirty="0">
                <a:solidFill>
                  <a:srgbClr val="FF0000"/>
                </a:solidFill>
              </a:rPr>
              <a:t>大気圧</a:t>
            </a:r>
            <a:endParaRPr kumimoji="1" lang="en-US" altLang="ja-JP" sz="1600" baseline="30000" dirty="0">
              <a:solidFill>
                <a:srgbClr val="FF0000"/>
              </a:solidFill>
            </a:endParaRPr>
          </a:p>
        </p:txBody>
      </p:sp>
      <p:sp>
        <p:nvSpPr>
          <p:cNvPr id="29" name="テキスト ボックス 28"/>
          <p:cNvSpPr txBox="1"/>
          <p:nvPr/>
        </p:nvSpPr>
        <p:spPr>
          <a:xfrm>
            <a:off x="539552" y="5241394"/>
            <a:ext cx="8311817" cy="1015663"/>
          </a:xfrm>
          <a:prstGeom prst="rect">
            <a:avLst/>
          </a:prstGeom>
          <a:noFill/>
        </p:spPr>
        <p:txBody>
          <a:bodyPr wrap="square" rtlCol="0">
            <a:spAutoFit/>
          </a:bodyPr>
          <a:lstStyle/>
          <a:p>
            <a:pPr algn="l"/>
            <a:r>
              <a:rPr kumimoji="1" lang="ja-JP" altLang="en-US" sz="2000" dirty="0">
                <a:solidFill>
                  <a:srgbClr val="FF0000"/>
                </a:solidFill>
              </a:rPr>
              <a:t>飽和蒸気圧になるまで水が蒸発した状態が、「湿度」</a:t>
            </a:r>
            <a:r>
              <a:rPr kumimoji="1" lang="en-US" altLang="ja-JP" sz="2000" dirty="0">
                <a:solidFill>
                  <a:srgbClr val="FF0000"/>
                </a:solidFill>
              </a:rPr>
              <a:t>100%</a:t>
            </a:r>
            <a:r>
              <a:rPr kumimoji="1" lang="ja-JP" altLang="en-US" sz="2000" dirty="0">
                <a:solidFill>
                  <a:srgbClr val="FF0000"/>
                </a:solidFill>
              </a:rPr>
              <a:t>の状態</a:t>
            </a:r>
            <a:endParaRPr kumimoji="1" lang="en-US" altLang="ja-JP" sz="2000" dirty="0">
              <a:solidFill>
                <a:srgbClr val="FF0000"/>
              </a:solidFill>
            </a:endParaRPr>
          </a:p>
          <a:p>
            <a:pPr algn="l"/>
            <a:r>
              <a:rPr kumimoji="1" lang="ja-JP" altLang="en-US" sz="2000" dirty="0">
                <a:solidFill>
                  <a:srgbClr val="FF0000"/>
                </a:solidFill>
              </a:rPr>
              <a:t>大気中に水分子が全くない</a:t>
            </a:r>
            <a:r>
              <a:rPr lang="ja-JP" altLang="en-US" sz="2000" dirty="0">
                <a:solidFill>
                  <a:srgbClr val="FF0000"/>
                </a:solidFill>
              </a:rPr>
              <a:t>状態が、「湿度」</a:t>
            </a:r>
            <a:r>
              <a:rPr lang="en-US" altLang="ja-JP" sz="2000" dirty="0">
                <a:solidFill>
                  <a:srgbClr val="FF0000"/>
                </a:solidFill>
              </a:rPr>
              <a:t>0%</a:t>
            </a:r>
            <a:r>
              <a:rPr lang="ja-JP" altLang="en-US" sz="2000" dirty="0">
                <a:solidFill>
                  <a:srgbClr val="FF0000"/>
                </a:solidFill>
              </a:rPr>
              <a:t>の状態</a:t>
            </a:r>
            <a:endParaRPr lang="en-US" altLang="ja-JP" sz="2000" dirty="0">
              <a:solidFill>
                <a:srgbClr val="FF0000"/>
              </a:solidFill>
            </a:endParaRPr>
          </a:p>
          <a:p>
            <a:pPr algn="l"/>
            <a:r>
              <a:rPr lang="ja-JP" altLang="en-US" sz="2000" dirty="0">
                <a:solidFill>
                  <a:srgbClr val="FF0000"/>
                </a:solidFill>
              </a:rPr>
              <a:t>気温</a:t>
            </a:r>
            <a:r>
              <a:rPr lang="en-US" altLang="ja-JP" sz="2000" dirty="0">
                <a:solidFill>
                  <a:srgbClr val="FF0000"/>
                </a:solidFill>
              </a:rPr>
              <a:t>20℃</a:t>
            </a:r>
            <a:r>
              <a:rPr lang="ja-JP" altLang="en-US" sz="2000" dirty="0">
                <a:solidFill>
                  <a:srgbClr val="FF0000"/>
                </a:solidFill>
              </a:rPr>
              <a:t>では、大気の</a:t>
            </a:r>
            <a:r>
              <a:rPr lang="en-US" altLang="ja-JP" sz="2000" dirty="0">
                <a:solidFill>
                  <a:srgbClr val="FF0000"/>
                </a:solidFill>
              </a:rPr>
              <a:t>2%</a:t>
            </a:r>
            <a:r>
              <a:rPr lang="ja-JP" altLang="en-US" sz="2000" dirty="0">
                <a:solidFill>
                  <a:srgbClr val="FF0000"/>
                </a:solidFill>
              </a:rPr>
              <a:t>程度が水分子で占められた状態が、「湿度」</a:t>
            </a:r>
            <a:r>
              <a:rPr lang="en-US" altLang="ja-JP" sz="2000" dirty="0">
                <a:solidFill>
                  <a:srgbClr val="FF0000"/>
                </a:solidFill>
              </a:rPr>
              <a:t>100%</a:t>
            </a:r>
          </a:p>
        </p:txBody>
      </p:sp>
      <p:sp>
        <p:nvSpPr>
          <p:cNvPr id="24" name="テキスト ボックス 23"/>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2-3</a:t>
            </a:r>
            <a:endParaRPr kumimoji="1" lang="en-US" altLang="ja-JP" sz="2400" baseline="30000" dirty="0">
              <a:solidFill>
                <a:schemeClr val="tx1"/>
              </a:solidFill>
            </a:endParaRPr>
          </a:p>
        </p:txBody>
      </p:sp>
      <p:sp>
        <p:nvSpPr>
          <p:cNvPr id="25" name="テキスト ボックス 24"/>
          <p:cNvSpPr txBox="1"/>
          <p:nvPr/>
        </p:nvSpPr>
        <p:spPr>
          <a:xfrm>
            <a:off x="827584" y="6279703"/>
            <a:ext cx="2954655"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次回は、教科書</a:t>
            </a:r>
            <a:r>
              <a:rPr lang="en-US" altLang="ja-JP" sz="2400" dirty="0">
                <a:solidFill>
                  <a:schemeClr val="tx1"/>
                </a:solidFill>
              </a:rPr>
              <a:t>p. 3-8</a:t>
            </a:r>
            <a:endParaRPr kumimoji="1" lang="en-US" altLang="ja-JP" sz="2400" baseline="30000" dirty="0">
              <a:solidFill>
                <a:schemeClr val="tx1"/>
              </a:solidFill>
            </a:endParaRPr>
          </a:p>
        </p:txBody>
      </p:sp>
    </p:spTree>
    <p:extLst>
      <p:ext uri="{BB962C8B-B14F-4D97-AF65-F5344CB8AC3E}">
        <p14:creationId xmlns:p14="http://schemas.microsoft.com/office/powerpoint/2010/main" val="27333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bwMode="auto">
          <a:xfrm>
            <a:off x="1165558" y="1052736"/>
            <a:ext cx="432048" cy="43204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0" name="楕円 39"/>
          <p:cNvSpPr/>
          <p:nvPr/>
        </p:nvSpPr>
        <p:spPr bwMode="auto">
          <a:xfrm>
            <a:off x="2555776" y="1052736"/>
            <a:ext cx="1368152" cy="1431776"/>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5" name="テキスト ボックス 4"/>
          <p:cNvSpPr txBox="1"/>
          <p:nvPr/>
        </p:nvSpPr>
        <p:spPr>
          <a:xfrm>
            <a:off x="827584" y="116632"/>
            <a:ext cx="1107996" cy="646331"/>
          </a:xfrm>
          <a:prstGeom prst="rect">
            <a:avLst/>
          </a:prstGeom>
          <a:noFill/>
        </p:spPr>
        <p:txBody>
          <a:bodyPr wrap="none" rtlCol="0">
            <a:spAutoFit/>
          </a:bodyPr>
          <a:lstStyle/>
          <a:p>
            <a:r>
              <a:rPr kumimoji="1" lang="ja-JP" altLang="en-US" dirty="0">
                <a:solidFill>
                  <a:schemeClr val="tx1"/>
                </a:solidFill>
              </a:rPr>
              <a:t>質点</a:t>
            </a:r>
          </a:p>
        </p:txBody>
      </p:sp>
      <p:sp>
        <p:nvSpPr>
          <p:cNvPr id="53" name="テキスト ボックス 52"/>
          <p:cNvSpPr txBox="1"/>
          <p:nvPr/>
        </p:nvSpPr>
        <p:spPr>
          <a:xfrm>
            <a:off x="2671916" y="116632"/>
            <a:ext cx="1107996" cy="646331"/>
          </a:xfrm>
          <a:prstGeom prst="rect">
            <a:avLst/>
          </a:prstGeom>
          <a:noFill/>
        </p:spPr>
        <p:txBody>
          <a:bodyPr wrap="none" rtlCol="0">
            <a:spAutoFit/>
          </a:bodyPr>
          <a:lstStyle/>
          <a:p>
            <a:r>
              <a:rPr kumimoji="1" lang="ja-JP" altLang="en-US" dirty="0">
                <a:solidFill>
                  <a:schemeClr val="tx1"/>
                </a:solidFill>
              </a:rPr>
              <a:t>剛体</a:t>
            </a:r>
          </a:p>
        </p:txBody>
      </p:sp>
      <p:sp>
        <p:nvSpPr>
          <p:cNvPr id="26" name="テキスト ボックス 25"/>
          <p:cNvSpPr txBox="1"/>
          <p:nvPr/>
        </p:nvSpPr>
        <p:spPr>
          <a:xfrm>
            <a:off x="539552" y="5899338"/>
            <a:ext cx="1415772" cy="461665"/>
          </a:xfrm>
          <a:prstGeom prst="rect">
            <a:avLst/>
          </a:prstGeom>
          <a:noFill/>
        </p:spPr>
        <p:txBody>
          <a:bodyPr wrap="none" rtlCol="0">
            <a:spAutoFit/>
          </a:bodyPr>
          <a:lstStyle/>
          <a:p>
            <a:pPr algn="l"/>
            <a:r>
              <a:rPr kumimoji="1" lang="ja-JP" altLang="en-US" sz="2400" dirty="0">
                <a:solidFill>
                  <a:srgbClr val="FF0000"/>
                </a:solidFill>
              </a:rPr>
              <a:t>並進運動</a:t>
            </a:r>
          </a:p>
        </p:txBody>
      </p:sp>
      <p:sp>
        <p:nvSpPr>
          <p:cNvPr id="27" name="テキスト ボックス 26"/>
          <p:cNvSpPr txBox="1"/>
          <p:nvPr/>
        </p:nvSpPr>
        <p:spPr>
          <a:xfrm>
            <a:off x="2907685" y="5890046"/>
            <a:ext cx="800219" cy="461665"/>
          </a:xfrm>
          <a:prstGeom prst="rect">
            <a:avLst/>
          </a:prstGeom>
          <a:noFill/>
        </p:spPr>
        <p:txBody>
          <a:bodyPr wrap="none" rtlCol="0">
            <a:spAutoFit/>
          </a:bodyPr>
          <a:lstStyle/>
          <a:p>
            <a:pPr algn="l"/>
            <a:r>
              <a:rPr kumimoji="1" lang="ja-JP" altLang="en-US" sz="2400" dirty="0">
                <a:solidFill>
                  <a:srgbClr val="FF0000"/>
                </a:solidFill>
              </a:rPr>
              <a:t>回転</a:t>
            </a:r>
          </a:p>
        </p:txBody>
      </p:sp>
      <mc:AlternateContent xmlns:mc="http://schemas.openxmlformats.org/markup-compatibility/2006" xmlns:a14="http://schemas.microsoft.com/office/drawing/2010/main">
        <mc:Choice Requires="a14">
          <p:sp>
            <p:nvSpPr>
              <p:cNvPr id="15" name="テキスト ボックス 14"/>
              <p:cNvSpPr txBox="1"/>
              <p:nvPr/>
            </p:nvSpPr>
            <p:spPr>
              <a:xfrm>
                <a:off x="683568" y="4653136"/>
                <a:ext cx="11138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0000FF"/>
                          </a:solidFill>
                          <a:latin typeface="Cambria Math" panose="02040503050406030204" pitchFamily="18" charset="0"/>
                        </a:rPr>
                        <m:t>𝐹</m:t>
                      </m:r>
                      <m:r>
                        <a:rPr kumimoji="1" lang="en-US" altLang="ja-JP" sz="2400" b="0" i="1" smtClean="0">
                          <a:solidFill>
                            <a:schemeClr val="tx1"/>
                          </a:solidFill>
                          <a:latin typeface="Cambria Math" panose="02040503050406030204" pitchFamily="18" charset="0"/>
                        </a:rPr>
                        <m:t>=</m:t>
                      </m:r>
                      <m:r>
                        <a:rPr kumimoji="1" lang="en-US" altLang="ja-JP" sz="2400" b="0" i="1" smtClean="0">
                          <a:solidFill>
                            <a:srgbClr val="006600"/>
                          </a:solidFill>
                          <a:latin typeface="Cambria Math" panose="02040503050406030204" pitchFamily="18" charset="0"/>
                        </a:rPr>
                        <m:t>𝑚</m:t>
                      </m:r>
                      <m:r>
                        <a:rPr kumimoji="1" lang="en-US" altLang="ja-JP" sz="2400" b="0" i="1" smtClean="0">
                          <a:solidFill>
                            <a:srgbClr val="FF0000"/>
                          </a:solidFill>
                          <a:latin typeface="Cambria Math" panose="02040503050406030204" pitchFamily="18" charset="0"/>
                        </a:rPr>
                        <m:t>𝑎</m:t>
                      </m:r>
                    </m:oMath>
                  </m:oMathPara>
                </a14:m>
                <a:endParaRPr kumimoji="1" lang="ja-JP" altLang="en-US" sz="2400" i="1" dirty="0">
                  <a:solidFill>
                    <a:schemeClr val="tx1"/>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683568" y="4653136"/>
                <a:ext cx="1113831" cy="369332"/>
              </a:xfrm>
              <a:prstGeom prst="rect">
                <a:avLst/>
              </a:prstGeom>
              <a:blipFill>
                <a:blip r:embed="rId2"/>
                <a:stretch>
                  <a:fillRect l="-5464" r="-2186" b="-81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2838758" y="4653136"/>
                <a:ext cx="1013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0000FF"/>
                          </a:solidFill>
                          <a:latin typeface="Cambria Math" panose="02040503050406030204" pitchFamily="18" charset="0"/>
                        </a:rPr>
                        <m:t>𝑇</m:t>
                      </m:r>
                      <m:r>
                        <a:rPr kumimoji="1" lang="en-US" altLang="ja-JP" sz="2400" b="0" i="1" smtClean="0">
                          <a:solidFill>
                            <a:schemeClr val="tx1"/>
                          </a:solidFill>
                          <a:latin typeface="Cambria Math" panose="02040503050406030204" pitchFamily="18" charset="0"/>
                        </a:rPr>
                        <m:t>=</m:t>
                      </m:r>
                      <m:r>
                        <a:rPr kumimoji="1" lang="en-US" altLang="ja-JP" sz="2400" b="0" i="1" smtClean="0">
                          <a:solidFill>
                            <a:srgbClr val="006600"/>
                          </a:solidFill>
                          <a:latin typeface="Cambria Math" panose="02040503050406030204" pitchFamily="18" charset="0"/>
                        </a:rPr>
                        <m:t>𝐼</m:t>
                      </m:r>
                      <m:r>
                        <a:rPr kumimoji="1" lang="en-US" altLang="ja-JP" sz="2400" b="0" i="1" smtClean="0">
                          <a:solidFill>
                            <a:srgbClr val="FF0000"/>
                          </a:solidFill>
                          <a:latin typeface="Cambria Math" panose="02040503050406030204" pitchFamily="18" charset="0"/>
                        </a:rPr>
                        <m:t>𝜔</m:t>
                      </m:r>
                    </m:oMath>
                  </m:oMathPara>
                </a14:m>
                <a:endParaRPr kumimoji="1" lang="ja-JP" altLang="en-US" sz="2400" i="1" dirty="0">
                  <a:solidFill>
                    <a:schemeClr val="tx1"/>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2838758" y="4653136"/>
                <a:ext cx="1013162" cy="369332"/>
              </a:xfrm>
              <a:prstGeom prst="rect">
                <a:avLst/>
              </a:prstGeom>
              <a:blipFill>
                <a:blip r:embed="rId3"/>
                <a:stretch>
                  <a:fillRect l="-6627" r="-2410" b="-8197"/>
                </a:stretch>
              </a:blipFill>
            </p:spPr>
            <p:txBody>
              <a:bodyPr/>
              <a:lstStyle/>
              <a:p>
                <a:r>
                  <a:rPr lang="ja-JP" altLang="en-US">
                    <a:noFill/>
                  </a:rPr>
                  <a:t> </a:t>
                </a:r>
              </a:p>
            </p:txBody>
          </p:sp>
        </mc:Fallback>
      </mc:AlternateContent>
      <p:sp>
        <p:nvSpPr>
          <p:cNvPr id="32" name="楕円 31"/>
          <p:cNvSpPr/>
          <p:nvPr/>
        </p:nvSpPr>
        <p:spPr bwMode="auto">
          <a:xfrm>
            <a:off x="3221016" y="1718956"/>
            <a:ext cx="72008" cy="78651"/>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3" name="楕円 32"/>
          <p:cNvSpPr/>
          <p:nvPr/>
        </p:nvSpPr>
        <p:spPr bwMode="auto">
          <a:xfrm>
            <a:off x="3690541" y="4676160"/>
            <a:ext cx="36000" cy="36000"/>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5" name="テキスト ボックス 34"/>
          <p:cNvSpPr txBox="1"/>
          <p:nvPr/>
        </p:nvSpPr>
        <p:spPr>
          <a:xfrm>
            <a:off x="467544" y="5487615"/>
            <a:ext cx="1569660" cy="369332"/>
          </a:xfrm>
          <a:prstGeom prst="rect">
            <a:avLst/>
          </a:prstGeom>
          <a:noFill/>
        </p:spPr>
        <p:txBody>
          <a:bodyPr wrap="none" rtlCol="0">
            <a:spAutoFit/>
          </a:bodyPr>
          <a:lstStyle/>
          <a:p>
            <a:pPr algn="l"/>
            <a:r>
              <a:rPr kumimoji="1" lang="ja-JP" altLang="en-US" sz="1800" dirty="0">
                <a:solidFill>
                  <a:srgbClr val="0000FF"/>
                </a:solidFill>
              </a:rPr>
              <a:t>運動</a:t>
            </a:r>
            <a:r>
              <a:rPr lang="ja-JP" altLang="en-US" sz="1800" dirty="0">
                <a:solidFill>
                  <a:srgbClr val="0000FF"/>
                </a:solidFill>
              </a:rPr>
              <a:t>量保存則</a:t>
            </a:r>
            <a:endParaRPr kumimoji="1" lang="ja-JP" altLang="en-US" sz="1800" dirty="0">
              <a:solidFill>
                <a:srgbClr val="0000FF"/>
              </a:solidFill>
            </a:endParaRPr>
          </a:p>
        </p:txBody>
      </p:sp>
      <p:sp>
        <p:nvSpPr>
          <p:cNvPr id="36" name="テキスト ボックス 35"/>
          <p:cNvSpPr txBox="1"/>
          <p:nvPr/>
        </p:nvSpPr>
        <p:spPr>
          <a:xfrm>
            <a:off x="2498284" y="5483448"/>
            <a:ext cx="1800493" cy="369332"/>
          </a:xfrm>
          <a:prstGeom prst="rect">
            <a:avLst/>
          </a:prstGeom>
          <a:noFill/>
        </p:spPr>
        <p:txBody>
          <a:bodyPr wrap="none" rtlCol="0">
            <a:spAutoFit/>
          </a:bodyPr>
          <a:lstStyle/>
          <a:p>
            <a:pPr algn="l"/>
            <a:r>
              <a:rPr kumimoji="1" lang="ja-JP" altLang="en-US" sz="1800" dirty="0">
                <a:solidFill>
                  <a:srgbClr val="0000FF"/>
                </a:solidFill>
              </a:rPr>
              <a:t>角運動</a:t>
            </a:r>
            <a:r>
              <a:rPr lang="ja-JP" altLang="en-US" sz="1800" dirty="0">
                <a:solidFill>
                  <a:srgbClr val="0000FF"/>
                </a:solidFill>
              </a:rPr>
              <a:t>量保存則</a:t>
            </a:r>
            <a:endParaRPr kumimoji="1" lang="ja-JP" altLang="en-US" sz="1800" dirty="0">
              <a:solidFill>
                <a:srgbClr val="0000FF"/>
              </a:solidFill>
            </a:endParaRPr>
          </a:p>
        </p:txBody>
      </p:sp>
      <p:sp>
        <p:nvSpPr>
          <p:cNvPr id="4" name="フリーフォーム 3"/>
          <p:cNvSpPr/>
          <p:nvPr/>
        </p:nvSpPr>
        <p:spPr bwMode="auto">
          <a:xfrm>
            <a:off x="3374099" y="922149"/>
            <a:ext cx="519193" cy="263471"/>
          </a:xfrm>
          <a:custGeom>
            <a:avLst/>
            <a:gdLst>
              <a:gd name="connsiteX0" fmla="*/ 519193 w 519193"/>
              <a:gd name="connsiteY0" fmla="*/ 263471 h 263471"/>
              <a:gd name="connsiteX1" fmla="*/ 294468 w 519193"/>
              <a:gd name="connsiteY1" fmla="*/ 85241 h 263471"/>
              <a:gd name="connsiteX2" fmla="*/ 0 w 519193"/>
              <a:gd name="connsiteY2" fmla="*/ 0 h 263471"/>
            </a:gdLst>
            <a:ahLst/>
            <a:cxnLst>
              <a:cxn ang="0">
                <a:pos x="connsiteX0" y="connsiteY0"/>
              </a:cxn>
              <a:cxn ang="0">
                <a:pos x="connsiteX1" y="connsiteY1"/>
              </a:cxn>
              <a:cxn ang="0">
                <a:pos x="connsiteX2" y="connsiteY2"/>
              </a:cxn>
            </a:cxnLst>
            <a:rect l="l" t="t" r="r" b="b"/>
            <a:pathLst>
              <a:path w="519193" h="263471">
                <a:moveTo>
                  <a:pt x="519193" y="263471"/>
                </a:moveTo>
                <a:cubicBezTo>
                  <a:pt x="450096" y="196312"/>
                  <a:pt x="381000" y="129153"/>
                  <a:pt x="294468" y="85241"/>
                </a:cubicBezTo>
                <a:cubicBezTo>
                  <a:pt x="207936" y="41329"/>
                  <a:pt x="103968" y="20664"/>
                  <a:pt x="0" y="0"/>
                </a:cubicBezTo>
              </a:path>
            </a:pathLst>
          </a:custGeom>
          <a:noFill/>
          <a:ln w="1905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cxnSp>
        <p:nvCxnSpPr>
          <p:cNvPr id="10" name="直線矢印コネクタ 9"/>
          <p:cNvCxnSpPr/>
          <p:nvPr/>
        </p:nvCxnSpPr>
        <p:spPr bwMode="auto">
          <a:xfrm>
            <a:off x="1372652" y="1628800"/>
            <a:ext cx="0" cy="432048"/>
          </a:xfrm>
          <a:prstGeom prst="straightConnector1">
            <a:avLst/>
          </a:prstGeom>
          <a:solidFill>
            <a:srgbClr val="3399FF"/>
          </a:solidFill>
          <a:ln w="19050" cap="flat" cmpd="sng" algn="ctr">
            <a:solidFill>
              <a:schemeClr val="tx1"/>
            </a:solidFill>
            <a:prstDash val="solid"/>
            <a:round/>
            <a:headEnd type="none" w="med" len="med"/>
            <a:tailEnd type="triangle"/>
          </a:ln>
          <a:effectLst/>
        </p:spPr>
      </p:cxnSp>
      <p:sp>
        <p:nvSpPr>
          <p:cNvPr id="45" name="テキスト ボックス 44">
            <a:extLst>
              <a:ext uri="{FF2B5EF4-FFF2-40B4-BE49-F238E27FC236}">
                <a16:creationId xmlns:a16="http://schemas.microsoft.com/office/drawing/2014/main" id="{6EAD6CA8-FC2F-41B0-9102-A0BDB40CB325}"/>
              </a:ext>
            </a:extLst>
          </p:cNvPr>
          <p:cNvSpPr txBox="1"/>
          <p:nvPr/>
        </p:nvSpPr>
        <p:spPr>
          <a:xfrm>
            <a:off x="3275856" y="5003884"/>
            <a:ext cx="779381" cy="369332"/>
          </a:xfrm>
          <a:prstGeom prst="rect">
            <a:avLst/>
          </a:prstGeom>
          <a:noFill/>
        </p:spPr>
        <p:txBody>
          <a:bodyPr wrap="none" rtlCol="0">
            <a:spAutoFit/>
          </a:bodyPr>
          <a:lstStyle/>
          <a:p>
            <a:pPr algn="l"/>
            <a:r>
              <a:rPr lang="ja-JP" altLang="en-US" sz="1800" dirty="0">
                <a:solidFill>
                  <a:srgbClr val="006600"/>
                </a:solidFill>
              </a:rPr>
              <a:t>オメガ</a:t>
            </a:r>
            <a:endParaRPr kumimoji="1" lang="en-US" altLang="ja-JP" sz="1800" dirty="0">
              <a:solidFill>
                <a:srgbClr val="006600"/>
              </a:solidFill>
            </a:endParaRPr>
          </a:p>
        </p:txBody>
      </p:sp>
      <p:sp>
        <p:nvSpPr>
          <p:cNvPr id="50" name="テキスト ボックス 49">
            <a:extLst>
              <a:ext uri="{FF2B5EF4-FFF2-40B4-BE49-F238E27FC236}">
                <a16:creationId xmlns:a16="http://schemas.microsoft.com/office/drawing/2014/main" id="{ED3E71FB-6D33-42C3-96D2-8EC41A1C2A78}"/>
              </a:ext>
            </a:extLst>
          </p:cNvPr>
          <p:cNvSpPr txBox="1"/>
          <p:nvPr/>
        </p:nvSpPr>
        <p:spPr>
          <a:xfrm>
            <a:off x="5118944" y="159023"/>
            <a:ext cx="3629520" cy="461665"/>
          </a:xfrm>
          <a:prstGeom prst="rect">
            <a:avLst/>
          </a:prstGeom>
          <a:noFill/>
          <a:ln>
            <a:solidFill>
              <a:schemeClr val="tx1"/>
            </a:solidFill>
          </a:ln>
        </p:spPr>
        <p:txBody>
          <a:bodyPr wrap="none" rtlCol="0">
            <a:spAutoFit/>
          </a:bodyPr>
          <a:lstStyle/>
          <a:p>
            <a:r>
              <a:rPr kumimoji="1" lang="ja-JP" altLang="en-US" sz="2400" dirty="0">
                <a:solidFill>
                  <a:schemeClr val="tx1"/>
                </a:solidFill>
              </a:rPr>
              <a:t>高校の「物理」で習ったこと</a:t>
            </a:r>
          </a:p>
        </p:txBody>
      </p: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3EED687D-ED89-44F1-8E8A-8A4D4B71E382}"/>
                  </a:ext>
                </a:extLst>
              </p:cNvPr>
              <p:cNvSpPr txBox="1"/>
              <p:nvPr/>
            </p:nvSpPr>
            <p:spPr>
              <a:xfrm>
                <a:off x="3707904" y="692696"/>
                <a:ext cx="2664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0000FF"/>
                          </a:solidFill>
                          <a:latin typeface="Cambria Math" panose="02040503050406030204" pitchFamily="18" charset="0"/>
                        </a:rPr>
                        <m:t>𝑇</m:t>
                      </m:r>
                    </m:oMath>
                  </m:oMathPara>
                </a14:m>
                <a:endParaRPr kumimoji="1" lang="ja-JP" altLang="en-US" sz="2400" i="1" dirty="0">
                  <a:solidFill>
                    <a:srgbClr val="0000FF"/>
                  </a:solidFill>
                </a:endParaRPr>
              </a:p>
            </p:txBody>
          </p:sp>
        </mc:Choice>
        <mc:Fallback xmlns="">
          <p:sp>
            <p:nvSpPr>
              <p:cNvPr id="51" name="テキスト ボックス 50">
                <a:extLst>
                  <a:ext uri="{FF2B5EF4-FFF2-40B4-BE49-F238E27FC236}">
                    <a16:creationId xmlns:a16="http://schemas.microsoft.com/office/drawing/2014/main" id="{3EED687D-ED89-44F1-8E8A-8A4D4B71E382}"/>
                  </a:ext>
                </a:extLst>
              </p:cNvPr>
              <p:cNvSpPr txBox="1">
                <a:spLocks noRot="1" noChangeAspect="1" noMove="1" noResize="1" noEditPoints="1" noAdjustHandles="1" noChangeArrowheads="1" noChangeShapeType="1" noTextEdit="1"/>
              </p:cNvSpPr>
              <p:nvPr/>
            </p:nvSpPr>
            <p:spPr>
              <a:xfrm>
                <a:off x="3707904" y="692696"/>
                <a:ext cx="266420" cy="369332"/>
              </a:xfrm>
              <a:prstGeom prst="rect">
                <a:avLst/>
              </a:prstGeom>
              <a:blipFill>
                <a:blip r:embed="rId4"/>
                <a:stretch>
                  <a:fillRect l="-25000" r="-22727"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3BA53363-2858-4BD5-A685-510B5DBE5198}"/>
                  </a:ext>
                </a:extLst>
              </p:cNvPr>
              <p:cNvSpPr txBox="1"/>
              <p:nvPr/>
            </p:nvSpPr>
            <p:spPr>
              <a:xfrm>
                <a:off x="3257394" y="1187460"/>
                <a:ext cx="30649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rPr>
                        <m:t>𝜔</m:t>
                      </m:r>
                    </m:oMath>
                  </m:oMathPara>
                </a14:m>
                <a:endParaRPr kumimoji="1" lang="ja-JP" altLang="en-US" sz="2400" i="1" dirty="0">
                  <a:solidFill>
                    <a:srgbClr val="FF0000"/>
                  </a:solidFill>
                </a:endParaRPr>
              </a:p>
            </p:txBody>
          </p:sp>
        </mc:Choice>
        <mc:Fallback xmlns="">
          <p:sp>
            <p:nvSpPr>
              <p:cNvPr id="52" name="テキスト ボックス 51">
                <a:extLst>
                  <a:ext uri="{FF2B5EF4-FFF2-40B4-BE49-F238E27FC236}">
                    <a16:creationId xmlns:a16="http://schemas.microsoft.com/office/drawing/2014/main" id="{3BA53363-2858-4BD5-A685-510B5DBE5198}"/>
                  </a:ext>
                </a:extLst>
              </p:cNvPr>
              <p:cNvSpPr txBox="1">
                <a:spLocks noRot="1" noChangeAspect="1" noMove="1" noResize="1" noEditPoints="1" noAdjustHandles="1" noChangeArrowheads="1" noChangeShapeType="1" noTextEdit="1"/>
              </p:cNvSpPr>
              <p:nvPr/>
            </p:nvSpPr>
            <p:spPr>
              <a:xfrm>
                <a:off x="3257394" y="1187460"/>
                <a:ext cx="306494" cy="369332"/>
              </a:xfrm>
              <a:prstGeom prst="rect">
                <a:avLst/>
              </a:prstGeom>
              <a:blipFill>
                <a:blip r:embed="rId5"/>
                <a:stretch>
                  <a:fillRect l="-11765" r="-7843"/>
                </a:stretch>
              </a:blipFill>
            </p:spPr>
            <p:txBody>
              <a:bodyPr/>
              <a:lstStyle/>
              <a:p>
                <a:r>
                  <a:rPr lang="ja-JP" altLang="en-US">
                    <a:noFill/>
                  </a:rPr>
                  <a:t> </a:t>
                </a:r>
              </a:p>
            </p:txBody>
          </p:sp>
        </mc:Fallback>
      </mc:AlternateContent>
      <p:sp>
        <p:nvSpPr>
          <p:cNvPr id="54" name="フリーフォーム 3">
            <a:extLst>
              <a:ext uri="{FF2B5EF4-FFF2-40B4-BE49-F238E27FC236}">
                <a16:creationId xmlns:a16="http://schemas.microsoft.com/office/drawing/2014/main" id="{A58F9FEA-CEC0-4196-AC42-5F84C9F5CA0A}"/>
              </a:ext>
            </a:extLst>
          </p:cNvPr>
          <p:cNvSpPr/>
          <p:nvPr/>
        </p:nvSpPr>
        <p:spPr bwMode="auto">
          <a:xfrm rot="-780000">
            <a:off x="3203849" y="1556792"/>
            <a:ext cx="170250" cy="105107"/>
          </a:xfrm>
          <a:custGeom>
            <a:avLst/>
            <a:gdLst>
              <a:gd name="connsiteX0" fmla="*/ 519193 w 519193"/>
              <a:gd name="connsiteY0" fmla="*/ 263471 h 263471"/>
              <a:gd name="connsiteX1" fmla="*/ 294468 w 519193"/>
              <a:gd name="connsiteY1" fmla="*/ 85241 h 263471"/>
              <a:gd name="connsiteX2" fmla="*/ 0 w 519193"/>
              <a:gd name="connsiteY2" fmla="*/ 0 h 263471"/>
            </a:gdLst>
            <a:ahLst/>
            <a:cxnLst>
              <a:cxn ang="0">
                <a:pos x="connsiteX0" y="connsiteY0"/>
              </a:cxn>
              <a:cxn ang="0">
                <a:pos x="connsiteX1" y="connsiteY1"/>
              </a:cxn>
              <a:cxn ang="0">
                <a:pos x="connsiteX2" y="connsiteY2"/>
              </a:cxn>
            </a:cxnLst>
            <a:rect l="l" t="t" r="r" b="b"/>
            <a:pathLst>
              <a:path w="519193" h="263471">
                <a:moveTo>
                  <a:pt x="519193" y="263471"/>
                </a:moveTo>
                <a:cubicBezTo>
                  <a:pt x="450096" y="196312"/>
                  <a:pt x="381000" y="129153"/>
                  <a:pt x="294468" y="85241"/>
                </a:cubicBezTo>
                <a:cubicBezTo>
                  <a:pt x="207936" y="41329"/>
                  <a:pt x="103968" y="20664"/>
                  <a:pt x="0" y="0"/>
                </a:cubicBezTo>
              </a:path>
            </a:pathLst>
          </a:custGeom>
          <a:noFill/>
          <a:ln w="1905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55" name="テキスト ボックス 54">
            <a:extLst>
              <a:ext uri="{FF2B5EF4-FFF2-40B4-BE49-F238E27FC236}">
                <a16:creationId xmlns:a16="http://schemas.microsoft.com/office/drawing/2014/main" id="{F4C25EC6-8D25-4521-99C3-03476D333944}"/>
              </a:ext>
            </a:extLst>
          </p:cNvPr>
          <p:cNvSpPr txBox="1"/>
          <p:nvPr/>
        </p:nvSpPr>
        <p:spPr>
          <a:xfrm>
            <a:off x="243389" y="1052736"/>
            <a:ext cx="800219" cy="461665"/>
          </a:xfrm>
          <a:prstGeom prst="rect">
            <a:avLst/>
          </a:prstGeom>
          <a:noFill/>
        </p:spPr>
        <p:txBody>
          <a:bodyPr wrap="none" rtlCol="0">
            <a:spAutoFit/>
          </a:bodyPr>
          <a:lstStyle/>
          <a:p>
            <a:pPr algn="l"/>
            <a:r>
              <a:rPr kumimoji="1" lang="ja-JP" altLang="en-US" sz="2400" dirty="0">
                <a:solidFill>
                  <a:srgbClr val="006600"/>
                </a:solidFill>
              </a:rPr>
              <a:t>質量</a:t>
            </a:r>
            <a:endParaRPr kumimoji="1" lang="en-US" altLang="ja-JP" sz="2400" dirty="0">
              <a:solidFill>
                <a:srgbClr val="006600"/>
              </a:solidFill>
            </a:endParaRPr>
          </a:p>
        </p:txBody>
      </p:sp>
      <p:sp>
        <p:nvSpPr>
          <p:cNvPr id="56" name="テキスト ボックス 55">
            <a:extLst>
              <a:ext uri="{FF2B5EF4-FFF2-40B4-BE49-F238E27FC236}">
                <a16:creationId xmlns:a16="http://schemas.microsoft.com/office/drawing/2014/main" id="{BA8E9849-E154-4D0A-9FED-B5994AC575D3}"/>
              </a:ext>
            </a:extLst>
          </p:cNvPr>
          <p:cNvSpPr txBox="1"/>
          <p:nvPr/>
        </p:nvSpPr>
        <p:spPr>
          <a:xfrm>
            <a:off x="107504" y="2823319"/>
            <a:ext cx="1107996" cy="461665"/>
          </a:xfrm>
          <a:prstGeom prst="rect">
            <a:avLst/>
          </a:prstGeom>
          <a:noFill/>
        </p:spPr>
        <p:txBody>
          <a:bodyPr wrap="none" rtlCol="0">
            <a:spAutoFit/>
          </a:bodyPr>
          <a:lstStyle/>
          <a:p>
            <a:pPr algn="l"/>
            <a:r>
              <a:rPr lang="ja-JP" altLang="en-US" sz="2400" dirty="0">
                <a:solidFill>
                  <a:srgbClr val="FF0000"/>
                </a:solidFill>
              </a:rPr>
              <a:t>加速度</a:t>
            </a:r>
            <a:endParaRPr kumimoji="1" lang="ja-JP" altLang="en-US" sz="2400" dirty="0">
              <a:solidFill>
                <a:srgbClr val="FF0000"/>
              </a:solidFill>
            </a:endParaRPr>
          </a:p>
        </p:txBody>
      </p:sp>
      <p:sp>
        <p:nvSpPr>
          <p:cNvPr id="57" name="テキスト ボックス 56">
            <a:extLst>
              <a:ext uri="{FF2B5EF4-FFF2-40B4-BE49-F238E27FC236}">
                <a16:creationId xmlns:a16="http://schemas.microsoft.com/office/drawing/2014/main" id="{840E6919-3EFB-4ABF-AFEA-FEB5033E17B0}"/>
              </a:ext>
            </a:extLst>
          </p:cNvPr>
          <p:cNvSpPr txBox="1"/>
          <p:nvPr/>
        </p:nvSpPr>
        <p:spPr>
          <a:xfrm>
            <a:off x="459413" y="1700808"/>
            <a:ext cx="800219" cy="461665"/>
          </a:xfrm>
          <a:prstGeom prst="rect">
            <a:avLst/>
          </a:prstGeom>
          <a:noFill/>
        </p:spPr>
        <p:txBody>
          <a:bodyPr wrap="none" rtlCol="0">
            <a:spAutoFit/>
          </a:bodyPr>
          <a:lstStyle/>
          <a:p>
            <a:pPr algn="l"/>
            <a:r>
              <a:rPr lang="ja-JP" altLang="en-US" sz="2400" dirty="0">
                <a:solidFill>
                  <a:schemeClr val="tx1"/>
                </a:solidFill>
              </a:rPr>
              <a:t>速度</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3B820B09-6370-47A6-9B9E-2340A1DC8392}"/>
                  </a:ext>
                </a:extLst>
              </p:cNvPr>
              <p:cNvSpPr txBox="1"/>
              <p:nvPr/>
            </p:nvSpPr>
            <p:spPr>
              <a:xfrm>
                <a:off x="1711434" y="1052736"/>
                <a:ext cx="340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𝑚</m:t>
                      </m:r>
                    </m:oMath>
                  </m:oMathPara>
                </a14:m>
                <a:endParaRPr kumimoji="1" lang="ja-JP" altLang="en-US" sz="2400" i="1" dirty="0">
                  <a:solidFill>
                    <a:schemeClr val="tx1"/>
                  </a:solidFill>
                </a:endParaRPr>
              </a:p>
            </p:txBody>
          </p:sp>
        </mc:Choice>
        <mc:Fallback xmlns="">
          <p:sp>
            <p:nvSpPr>
              <p:cNvPr id="58" name="テキスト ボックス 57">
                <a:extLst>
                  <a:ext uri="{FF2B5EF4-FFF2-40B4-BE49-F238E27FC236}">
                    <a16:creationId xmlns:a16="http://schemas.microsoft.com/office/drawing/2014/main" id="{3B820B09-6370-47A6-9B9E-2340A1DC8392}"/>
                  </a:ext>
                </a:extLst>
              </p:cNvPr>
              <p:cNvSpPr txBox="1">
                <a:spLocks noRot="1" noChangeAspect="1" noMove="1" noResize="1" noEditPoints="1" noAdjustHandles="1" noChangeArrowheads="1" noChangeShapeType="1" noTextEdit="1"/>
              </p:cNvSpPr>
              <p:nvPr/>
            </p:nvSpPr>
            <p:spPr>
              <a:xfrm>
                <a:off x="1711434" y="1052736"/>
                <a:ext cx="340286" cy="369332"/>
              </a:xfrm>
              <a:prstGeom prst="rect">
                <a:avLst/>
              </a:prstGeom>
              <a:blipFill>
                <a:blip r:embed="rId6"/>
                <a:stretch>
                  <a:fillRect l="-12500" r="-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9DD96204-A9F6-49A2-B629-B20C7F71AA4C}"/>
                  </a:ext>
                </a:extLst>
              </p:cNvPr>
              <p:cNvSpPr txBox="1"/>
              <p:nvPr/>
            </p:nvSpPr>
            <p:spPr>
              <a:xfrm>
                <a:off x="1547664" y="1666002"/>
                <a:ext cx="2526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𝑣</m:t>
                      </m:r>
                    </m:oMath>
                  </m:oMathPara>
                </a14:m>
                <a:endParaRPr kumimoji="1" lang="ja-JP" altLang="en-US" sz="2400" i="1" dirty="0">
                  <a:solidFill>
                    <a:schemeClr val="tx1"/>
                  </a:solidFill>
                </a:endParaRPr>
              </a:p>
            </p:txBody>
          </p:sp>
        </mc:Choice>
        <mc:Fallback xmlns="">
          <p:sp>
            <p:nvSpPr>
              <p:cNvPr id="59" name="テキスト ボックス 58">
                <a:extLst>
                  <a:ext uri="{FF2B5EF4-FFF2-40B4-BE49-F238E27FC236}">
                    <a16:creationId xmlns:a16="http://schemas.microsoft.com/office/drawing/2014/main" id="{9DD96204-A9F6-49A2-B629-B20C7F71AA4C}"/>
                  </a:ext>
                </a:extLst>
              </p:cNvPr>
              <p:cNvSpPr txBox="1">
                <a:spLocks noRot="1" noChangeAspect="1" noMove="1" noResize="1" noEditPoints="1" noAdjustHandles="1" noChangeArrowheads="1" noChangeShapeType="1" noTextEdit="1"/>
              </p:cNvSpPr>
              <p:nvPr/>
            </p:nvSpPr>
            <p:spPr>
              <a:xfrm>
                <a:off x="1547664" y="1666002"/>
                <a:ext cx="252697" cy="369332"/>
              </a:xfrm>
              <a:prstGeom prst="rect">
                <a:avLst/>
              </a:prstGeom>
              <a:blipFill>
                <a:blip r:embed="rId7"/>
                <a:stretch>
                  <a:fillRect l="-17073" r="-12195"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C983E163-EF56-41F5-A67B-C6B35A2FD661}"/>
                  </a:ext>
                </a:extLst>
              </p:cNvPr>
              <p:cNvSpPr txBox="1"/>
              <p:nvPr/>
            </p:nvSpPr>
            <p:spPr>
              <a:xfrm>
                <a:off x="1291834" y="2843644"/>
                <a:ext cx="83189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rPr>
                        <m:t>𝑎</m:t>
                      </m:r>
                      <m:r>
                        <a:rPr kumimoji="1" lang="en-US" altLang="ja-JP" sz="2400" b="0" i="1" smtClean="0">
                          <a:solidFill>
                            <a:srgbClr val="FF0000"/>
                          </a:solidFill>
                          <a:latin typeface="Cambria Math" panose="02040503050406030204" pitchFamily="18" charset="0"/>
                        </a:rPr>
                        <m:t>=</m:t>
                      </m:r>
                      <m:acc>
                        <m:accPr>
                          <m:chr m:val="̇"/>
                          <m:ctrlPr>
                            <a:rPr kumimoji="1" lang="en-US" altLang="ja-JP" sz="2400" b="0" i="1" smtClean="0">
                              <a:solidFill>
                                <a:srgbClr val="FF0000"/>
                              </a:solidFill>
                              <a:latin typeface="Cambria Math" panose="02040503050406030204" pitchFamily="18" charset="0"/>
                            </a:rPr>
                          </m:ctrlPr>
                        </m:accPr>
                        <m:e>
                          <m:r>
                            <a:rPr kumimoji="1" lang="en-US" altLang="ja-JP" sz="2400" b="0" i="1" smtClean="0">
                              <a:solidFill>
                                <a:srgbClr val="FF0000"/>
                              </a:solidFill>
                              <a:latin typeface="Cambria Math" panose="02040503050406030204" pitchFamily="18" charset="0"/>
                            </a:rPr>
                            <m:t>𝑣</m:t>
                          </m:r>
                        </m:e>
                      </m:acc>
                    </m:oMath>
                  </m:oMathPara>
                </a14:m>
                <a:endParaRPr kumimoji="1" lang="ja-JP" altLang="en-US" sz="2400" i="1" dirty="0">
                  <a:solidFill>
                    <a:srgbClr val="FF0000"/>
                  </a:solidFill>
                </a:endParaRPr>
              </a:p>
            </p:txBody>
          </p:sp>
        </mc:Choice>
        <mc:Fallback xmlns="">
          <p:sp>
            <p:nvSpPr>
              <p:cNvPr id="64" name="テキスト ボックス 63">
                <a:extLst>
                  <a:ext uri="{FF2B5EF4-FFF2-40B4-BE49-F238E27FC236}">
                    <a16:creationId xmlns:a16="http://schemas.microsoft.com/office/drawing/2014/main" id="{C983E163-EF56-41F5-A67B-C6B35A2FD661}"/>
                  </a:ext>
                </a:extLst>
              </p:cNvPr>
              <p:cNvSpPr txBox="1">
                <a:spLocks noRot="1" noChangeAspect="1" noMove="1" noResize="1" noEditPoints="1" noAdjustHandles="1" noChangeArrowheads="1" noChangeShapeType="1" noTextEdit="1"/>
              </p:cNvSpPr>
              <p:nvPr/>
            </p:nvSpPr>
            <p:spPr>
              <a:xfrm>
                <a:off x="1291834" y="2843644"/>
                <a:ext cx="831894" cy="369332"/>
              </a:xfrm>
              <a:prstGeom prst="rect">
                <a:avLst/>
              </a:prstGeom>
              <a:blipFill>
                <a:blip r:embed="rId8"/>
                <a:stretch>
                  <a:fillRect l="-4412" t="-1639" r="-15441" b="-1639"/>
                </a:stretch>
              </a:blipFill>
            </p:spPr>
            <p:txBody>
              <a:bodyPr/>
              <a:lstStyle/>
              <a:p>
                <a:r>
                  <a:rPr lang="ja-JP" altLang="en-US">
                    <a:noFill/>
                  </a:rPr>
                  <a:t> </a:t>
                </a:r>
              </a:p>
            </p:txBody>
          </p:sp>
        </mc:Fallback>
      </mc:AlternateContent>
      <p:sp>
        <p:nvSpPr>
          <p:cNvPr id="65" name="テキスト ボックス 64">
            <a:extLst>
              <a:ext uri="{FF2B5EF4-FFF2-40B4-BE49-F238E27FC236}">
                <a16:creationId xmlns:a16="http://schemas.microsoft.com/office/drawing/2014/main" id="{517D2314-EEA5-4919-AF42-4D9ABB4CF9BE}"/>
              </a:ext>
            </a:extLst>
          </p:cNvPr>
          <p:cNvSpPr txBox="1"/>
          <p:nvPr/>
        </p:nvSpPr>
        <p:spPr>
          <a:xfrm>
            <a:off x="3950377" y="1373867"/>
            <a:ext cx="2061783" cy="461665"/>
          </a:xfrm>
          <a:prstGeom prst="rect">
            <a:avLst/>
          </a:prstGeom>
          <a:noFill/>
        </p:spPr>
        <p:txBody>
          <a:bodyPr wrap="none" rtlCol="0">
            <a:spAutoFit/>
          </a:bodyPr>
          <a:lstStyle/>
          <a:p>
            <a:pPr algn="l"/>
            <a:r>
              <a:rPr kumimoji="1" lang="ja-JP" altLang="en-US" sz="2400" dirty="0">
                <a:solidFill>
                  <a:srgbClr val="006600"/>
                </a:solidFill>
              </a:rPr>
              <a:t>慣性モーメント</a:t>
            </a:r>
            <a:endParaRPr kumimoji="1" lang="en-US" altLang="ja-JP" sz="2400" dirty="0">
              <a:solidFill>
                <a:srgbClr val="006600"/>
              </a:solidFill>
            </a:endParaRPr>
          </a:p>
        </p:txBody>
      </p: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6E7C07D3-0757-47BB-9D87-1ADE542F82E8}"/>
                  </a:ext>
                </a:extLst>
              </p:cNvPr>
              <p:cNvSpPr txBox="1"/>
              <p:nvPr/>
            </p:nvSpPr>
            <p:spPr>
              <a:xfrm>
                <a:off x="4139952" y="1772816"/>
                <a:ext cx="2037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𝐼</m:t>
                      </m:r>
                    </m:oMath>
                  </m:oMathPara>
                </a14:m>
                <a:endParaRPr kumimoji="1" lang="ja-JP" altLang="en-US" sz="2400" i="1" dirty="0">
                  <a:solidFill>
                    <a:schemeClr val="tx1"/>
                  </a:solidFill>
                </a:endParaRPr>
              </a:p>
            </p:txBody>
          </p:sp>
        </mc:Choice>
        <mc:Fallback xmlns="">
          <p:sp>
            <p:nvSpPr>
              <p:cNvPr id="66" name="テキスト ボックス 65">
                <a:extLst>
                  <a:ext uri="{FF2B5EF4-FFF2-40B4-BE49-F238E27FC236}">
                    <a16:creationId xmlns:a16="http://schemas.microsoft.com/office/drawing/2014/main" id="{6E7C07D3-0757-47BB-9D87-1ADE542F82E8}"/>
                  </a:ext>
                </a:extLst>
              </p:cNvPr>
              <p:cNvSpPr txBox="1">
                <a:spLocks noRot="1" noChangeAspect="1" noMove="1" noResize="1" noEditPoints="1" noAdjustHandles="1" noChangeArrowheads="1" noChangeShapeType="1" noTextEdit="1"/>
              </p:cNvSpPr>
              <p:nvPr/>
            </p:nvSpPr>
            <p:spPr>
              <a:xfrm>
                <a:off x="4139952" y="1772816"/>
                <a:ext cx="203710" cy="369332"/>
              </a:xfrm>
              <a:prstGeom prst="rect">
                <a:avLst/>
              </a:prstGeom>
              <a:blipFill>
                <a:blip r:embed="rId9"/>
                <a:stretch>
                  <a:fillRect l="-32353" r="-26471"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EB826190-D1C2-4777-9DF1-71D9FA74184E}"/>
                  </a:ext>
                </a:extLst>
              </p:cNvPr>
              <p:cNvSpPr txBox="1"/>
              <p:nvPr/>
            </p:nvSpPr>
            <p:spPr>
              <a:xfrm>
                <a:off x="2555776" y="2564904"/>
                <a:ext cx="3519746" cy="892552"/>
              </a:xfrm>
              <a:prstGeom prst="rect">
                <a:avLst/>
              </a:prstGeom>
              <a:noFill/>
            </p:spPr>
            <p:txBody>
              <a:bodyPr wrap="none" rtlCol="0">
                <a:spAutoFit/>
              </a:bodyPr>
              <a:lstStyle/>
              <a:p>
                <a:pPr algn="l"/>
                <a:r>
                  <a:rPr lang="ja-JP" altLang="en-US" sz="2000" dirty="0">
                    <a:solidFill>
                      <a:srgbClr val="FF0000"/>
                    </a:solidFill>
                  </a:rPr>
                  <a:t>角速度</a:t>
                </a:r>
                <a14:m>
                  <m:oMath xmlns:m="http://schemas.openxmlformats.org/officeDocument/2006/math">
                    <m:r>
                      <a:rPr lang="en-US" altLang="ja-JP" sz="2000" b="0" i="1" smtClean="0">
                        <a:solidFill>
                          <a:srgbClr val="FF0000"/>
                        </a:solidFill>
                        <a:latin typeface="Cambria Math" panose="02040503050406030204" pitchFamily="18" charset="0"/>
                      </a:rPr>
                      <m:t>𝜔</m:t>
                    </m:r>
                  </m:oMath>
                </a14:m>
                <a:r>
                  <a:rPr lang="ja-JP" altLang="en-US" sz="1600" dirty="0">
                    <a:solidFill>
                      <a:schemeClr val="tx1"/>
                    </a:solidFill>
                  </a:rPr>
                  <a:t>：ラジアンで表した回転速度</a:t>
                </a:r>
                <a:endParaRPr lang="en-US" altLang="ja-JP" sz="1600" dirty="0">
                  <a:solidFill>
                    <a:schemeClr val="tx1"/>
                  </a:solidFill>
                </a:endParaRPr>
              </a:p>
              <a:p>
                <a:pPr algn="l"/>
                <a:r>
                  <a:rPr kumimoji="1" lang="en-US" altLang="ja-JP" sz="1600" dirty="0">
                    <a:solidFill>
                      <a:schemeClr val="tx1"/>
                    </a:solidFill>
                  </a:rPr>
                  <a:t>360</a:t>
                </a:r>
                <a:r>
                  <a:rPr kumimoji="1" lang="ja-JP" altLang="en-US" sz="1600" dirty="0">
                    <a:solidFill>
                      <a:schemeClr val="tx1"/>
                    </a:solidFill>
                  </a:rPr>
                  <a:t>度が</a:t>
                </a:r>
                <a14:m>
                  <m:oMath xmlns:m="http://schemas.openxmlformats.org/officeDocument/2006/math">
                    <m:r>
                      <a:rPr kumimoji="1" lang="en-US" altLang="ja-JP" sz="1600" b="0" i="1" smtClean="0">
                        <a:solidFill>
                          <a:schemeClr val="tx1"/>
                        </a:solidFill>
                        <a:latin typeface="Cambria Math" panose="02040503050406030204" pitchFamily="18" charset="0"/>
                      </a:rPr>
                      <m:t>2</m:t>
                    </m:r>
                    <m:r>
                      <a:rPr kumimoji="1" lang="el-GR" altLang="ja-JP" sz="1600" i="1" smtClean="0">
                        <a:solidFill>
                          <a:schemeClr val="tx1"/>
                        </a:solidFill>
                        <a:latin typeface="Cambria Math" panose="02040503050406030204" pitchFamily="18" charset="0"/>
                      </a:rPr>
                      <m:t>𝜋</m:t>
                    </m:r>
                  </m:oMath>
                </a14:m>
                <a:r>
                  <a:rPr kumimoji="1" lang="ja-JP" altLang="en-US" sz="1600" dirty="0">
                    <a:solidFill>
                      <a:schemeClr val="tx1"/>
                    </a:solidFill>
                  </a:rPr>
                  <a:t>なので、</a:t>
                </a:r>
                <a:r>
                  <a:rPr kumimoji="1" lang="en-US" altLang="ja-JP" sz="1600" dirty="0">
                    <a:solidFill>
                      <a:schemeClr val="tx1"/>
                    </a:solidFill>
                  </a:rPr>
                  <a:t>1</a:t>
                </a:r>
                <a:r>
                  <a:rPr kumimoji="1" lang="ja-JP" altLang="en-US" sz="1600" dirty="0">
                    <a:solidFill>
                      <a:schemeClr val="tx1"/>
                    </a:solidFill>
                  </a:rPr>
                  <a:t>秒で</a:t>
                </a:r>
                <a:r>
                  <a:rPr kumimoji="1" lang="en-US" altLang="ja-JP" sz="1600" dirty="0">
                    <a:solidFill>
                      <a:schemeClr val="tx1"/>
                    </a:solidFill>
                  </a:rPr>
                  <a:t>1</a:t>
                </a:r>
                <a:r>
                  <a:rPr kumimoji="1" lang="ja-JP" altLang="en-US" sz="1600" dirty="0">
                    <a:solidFill>
                      <a:schemeClr val="tx1"/>
                    </a:solidFill>
                  </a:rPr>
                  <a:t>回転なら</a:t>
                </a:r>
                <a:endParaRPr kumimoji="1" lang="en-US" altLang="ja-JP" sz="1600" dirty="0">
                  <a:solidFill>
                    <a:schemeClr val="tx1"/>
                  </a:solidFill>
                </a:endParaRPr>
              </a:p>
              <a:p>
                <a:pPr algn="l"/>
                <a14:m>
                  <m:oMath xmlns:m="http://schemas.openxmlformats.org/officeDocument/2006/math">
                    <m:r>
                      <a:rPr kumimoji="1" lang="en-US" altLang="ja-JP" sz="1600" b="0" i="1" smtClean="0">
                        <a:solidFill>
                          <a:schemeClr val="tx1"/>
                        </a:solidFill>
                        <a:latin typeface="Cambria Math" panose="02040503050406030204" pitchFamily="18" charset="0"/>
                      </a:rPr>
                      <m:t>𝜔</m:t>
                    </m:r>
                    <m:r>
                      <a:rPr kumimoji="1" lang="en-US" altLang="ja-JP" sz="1600" b="0" i="1" smtClean="0">
                        <a:solidFill>
                          <a:schemeClr val="tx1"/>
                        </a:solidFill>
                        <a:latin typeface="Cambria Math" panose="02040503050406030204" pitchFamily="18" charset="0"/>
                      </a:rPr>
                      <m:t>=2</m:t>
                    </m:r>
                    <m:r>
                      <a:rPr kumimoji="1" lang="el-GR" altLang="ja-JP" sz="1600" i="1" smtClean="0">
                        <a:solidFill>
                          <a:schemeClr val="tx1"/>
                        </a:solidFill>
                        <a:latin typeface="Cambria Math" panose="02040503050406030204" pitchFamily="18" charset="0"/>
                      </a:rPr>
                      <m:t>𝜋</m:t>
                    </m:r>
                  </m:oMath>
                </a14:m>
                <a:r>
                  <a:rPr kumimoji="1" lang="en-US" altLang="ja-JP" sz="1600" dirty="0">
                    <a:solidFill>
                      <a:schemeClr val="tx1"/>
                    </a:solidFill>
                  </a:rPr>
                  <a:t> (1/s)</a:t>
                </a:r>
                <a:endParaRPr kumimoji="1" lang="ja-JP" altLang="en-US" sz="1600" dirty="0">
                  <a:solidFill>
                    <a:schemeClr val="tx1"/>
                  </a:solidFill>
                </a:endParaRPr>
              </a:p>
            </p:txBody>
          </p:sp>
        </mc:Choice>
        <mc:Fallback xmlns="">
          <p:sp>
            <p:nvSpPr>
              <p:cNvPr id="67" name="テキスト ボックス 66">
                <a:extLst>
                  <a:ext uri="{FF2B5EF4-FFF2-40B4-BE49-F238E27FC236}">
                    <a16:creationId xmlns:a16="http://schemas.microsoft.com/office/drawing/2014/main" id="{EB826190-D1C2-4777-9DF1-71D9FA74184E}"/>
                  </a:ext>
                </a:extLst>
              </p:cNvPr>
              <p:cNvSpPr txBox="1">
                <a:spLocks noRot="1" noChangeAspect="1" noMove="1" noResize="1" noEditPoints="1" noAdjustHandles="1" noChangeArrowheads="1" noChangeShapeType="1" noTextEdit="1"/>
              </p:cNvSpPr>
              <p:nvPr/>
            </p:nvSpPr>
            <p:spPr>
              <a:xfrm>
                <a:off x="2555776" y="2564904"/>
                <a:ext cx="3519746" cy="892552"/>
              </a:xfrm>
              <a:prstGeom prst="rect">
                <a:avLst/>
              </a:prstGeom>
              <a:blipFill>
                <a:blip r:embed="rId10"/>
                <a:stretch>
                  <a:fillRect l="-1730" t="-5479" b="-821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FB97324D-65AA-4D8B-9EE5-83516EC112BB}"/>
                  </a:ext>
                </a:extLst>
              </p:cNvPr>
              <p:cNvSpPr txBox="1"/>
              <p:nvPr/>
            </p:nvSpPr>
            <p:spPr>
              <a:xfrm>
                <a:off x="2699792" y="4037002"/>
                <a:ext cx="1722266" cy="461665"/>
              </a:xfrm>
              <a:prstGeom prst="rect">
                <a:avLst/>
              </a:prstGeom>
              <a:noFill/>
            </p:spPr>
            <p:txBody>
              <a:bodyPr wrap="none" rtlCol="0">
                <a:spAutoFit/>
              </a:bodyPr>
              <a:lstStyle/>
              <a:p>
                <a:pPr algn="l"/>
                <a:r>
                  <a:rPr lang="ja-JP" altLang="en-US" sz="2400" dirty="0">
                    <a:solidFill>
                      <a:srgbClr val="FF0000"/>
                    </a:solidFill>
                  </a:rPr>
                  <a:t>角加速度 </a:t>
                </a:r>
                <a14:m>
                  <m:oMath xmlns:m="http://schemas.openxmlformats.org/officeDocument/2006/math">
                    <m:acc>
                      <m:accPr>
                        <m:chr m:val="̇"/>
                        <m:ctrlPr>
                          <a:rPr lang="en-US" altLang="ja-JP" sz="2400" b="0" i="1" smtClean="0">
                            <a:solidFill>
                              <a:srgbClr val="FF0000"/>
                            </a:solidFill>
                            <a:latin typeface="Cambria Math" panose="02040503050406030204" pitchFamily="18" charset="0"/>
                          </a:rPr>
                        </m:ctrlPr>
                      </m:accPr>
                      <m:e>
                        <m:r>
                          <a:rPr lang="en-US" altLang="ja-JP" sz="2400" b="0" i="1" smtClean="0">
                            <a:solidFill>
                              <a:srgbClr val="FF0000"/>
                            </a:solidFill>
                            <a:latin typeface="Cambria Math" panose="02040503050406030204" pitchFamily="18" charset="0"/>
                          </a:rPr>
                          <m:t>𝜔</m:t>
                        </m:r>
                      </m:e>
                    </m:acc>
                  </m:oMath>
                </a14:m>
                <a:endParaRPr kumimoji="1" lang="ja-JP" altLang="en-US" sz="2400" dirty="0">
                  <a:solidFill>
                    <a:srgbClr val="FF0000"/>
                  </a:solidFill>
                </a:endParaRPr>
              </a:p>
            </p:txBody>
          </p:sp>
        </mc:Choice>
        <mc:Fallback xmlns="">
          <p:sp>
            <p:nvSpPr>
              <p:cNvPr id="68" name="テキスト ボックス 67">
                <a:extLst>
                  <a:ext uri="{FF2B5EF4-FFF2-40B4-BE49-F238E27FC236}">
                    <a16:creationId xmlns:a16="http://schemas.microsoft.com/office/drawing/2014/main" id="{FB97324D-65AA-4D8B-9EE5-83516EC112BB}"/>
                  </a:ext>
                </a:extLst>
              </p:cNvPr>
              <p:cNvSpPr txBox="1">
                <a:spLocks noRot="1" noChangeAspect="1" noMove="1" noResize="1" noEditPoints="1" noAdjustHandles="1" noChangeArrowheads="1" noChangeShapeType="1" noTextEdit="1"/>
              </p:cNvSpPr>
              <p:nvPr/>
            </p:nvSpPr>
            <p:spPr>
              <a:xfrm>
                <a:off x="2699792" y="4037002"/>
                <a:ext cx="1722266" cy="461665"/>
              </a:xfrm>
              <a:prstGeom prst="rect">
                <a:avLst/>
              </a:prstGeom>
              <a:blipFill>
                <a:blip r:embed="rId11"/>
                <a:stretch>
                  <a:fillRect l="-5674" t="-14474" r="-1773" b="-25000"/>
                </a:stretch>
              </a:blipFill>
            </p:spPr>
            <p:txBody>
              <a:bodyPr/>
              <a:lstStyle/>
              <a:p>
                <a:r>
                  <a:rPr lang="ja-JP" altLang="en-US">
                    <a:noFill/>
                  </a:rPr>
                  <a:t> </a:t>
                </a:r>
              </a:p>
            </p:txBody>
          </p:sp>
        </mc:Fallback>
      </mc:AlternateContent>
      <p:sp>
        <p:nvSpPr>
          <p:cNvPr id="69" name="テキスト ボックス 68">
            <a:extLst>
              <a:ext uri="{FF2B5EF4-FFF2-40B4-BE49-F238E27FC236}">
                <a16:creationId xmlns:a16="http://schemas.microsoft.com/office/drawing/2014/main" id="{FB08A1AE-7D27-4FEE-8C67-4CA0078E2A67}"/>
              </a:ext>
            </a:extLst>
          </p:cNvPr>
          <p:cNvSpPr txBox="1"/>
          <p:nvPr/>
        </p:nvSpPr>
        <p:spPr>
          <a:xfrm>
            <a:off x="107504" y="2442374"/>
            <a:ext cx="2446504" cy="338554"/>
          </a:xfrm>
          <a:prstGeom prst="rect">
            <a:avLst/>
          </a:prstGeom>
          <a:noFill/>
        </p:spPr>
        <p:txBody>
          <a:bodyPr wrap="none" rtlCol="0">
            <a:spAutoFit/>
          </a:bodyPr>
          <a:lstStyle/>
          <a:p>
            <a:pPr algn="l"/>
            <a:r>
              <a:rPr lang="ja-JP" altLang="en-US" sz="1600" dirty="0">
                <a:solidFill>
                  <a:schemeClr val="tx1"/>
                </a:solidFill>
              </a:rPr>
              <a:t>速度を時間で微分すると、</a:t>
            </a:r>
            <a:endParaRPr kumimoji="1" lang="ja-JP" altLang="en-US" sz="1600" dirty="0">
              <a:solidFill>
                <a:schemeClr val="tx1"/>
              </a:solidFill>
            </a:endParaRPr>
          </a:p>
        </p:txBody>
      </p:sp>
      <p:sp>
        <p:nvSpPr>
          <p:cNvPr id="70" name="テキスト ボックス 69">
            <a:extLst>
              <a:ext uri="{FF2B5EF4-FFF2-40B4-BE49-F238E27FC236}">
                <a16:creationId xmlns:a16="http://schemas.microsoft.com/office/drawing/2014/main" id="{6D765005-3FDC-4AE3-87B0-5D0A8BE3A45B}"/>
              </a:ext>
            </a:extLst>
          </p:cNvPr>
          <p:cNvSpPr txBox="1"/>
          <p:nvPr/>
        </p:nvSpPr>
        <p:spPr>
          <a:xfrm>
            <a:off x="2699792" y="3666510"/>
            <a:ext cx="2651688" cy="338554"/>
          </a:xfrm>
          <a:prstGeom prst="rect">
            <a:avLst/>
          </a:prstGeom>
          <a:noFill/>
        </p:spPr>
        <p:txBody>
          <a:bodyPr wrap="none" rtlCol="0">
            <a:spAutoFit/>
          </a:bodyPr>
          <a:lstStyle/>
          <a:p>
            <a:pPr algn="l"/>
            <a:r>
              <a:rPr lang="ja-JP" altLang="en-US" sz="1600" dirty="0">
                <a:solidFill>
                  <a:schemeClr val="tx1"/>
                </a:solidFill>
              </a:rPr>
              <a:t>角速度を時間で微分すると、</a:t>
            </a:r>
            <a:endParaRPr kumimoji="1" lang="ja-JP" altLang="en-US" sz="1600" dirty="0">
              <a:solidFill>
                <a:schemeClr val="tx1"/>
              </a:solidFill>
            </a:endParaRPr>
          </a:p>
        </p:txBody>
      </p:sp>
      <p:sp>
        <p:nvSpPr>
          <p:cNvPr id="71" name="テキスト ボックス 70">
            <a:extLst>
              <a:ext uri="{FF2B5EF4-FFF2-40B4-BE49-F238E27FC236}">
                <a16:creationId xmlns:a16="http://schemas.microsoft.com/office/drawing/2014/main" id="{98FE7409-781E-4973-9846-D9D669EFF694}"/>
              </a:ext>
            </a:extLst>
          </p:cNvPr>
          <p:cNvSpPr txBox="1"/>
          <p:nvPr/>
        </p:nvSpPr>
        <p:spPr>
          <a:xfrm>
            <a:off x="4703703" y="4170566"/>
            <a:ext cx="4404801" cy="2554545"/>
          </a:xfrm>
          <a:prstGeom prst="rect">
            <a:avLst/>
          </a:prstGeom>
          <a:noFill/>
          <a:ln>
            <a:solidFill>
              <a:schemeClr val="tx1"/>
            </a:solidFill>
          </a:ln>
        </p:spPr>
        <p:txBody>
          <a:bodyPr wrap="square" rtlCol="0">
            <a:spAutoFit/>
          </a:bodyPr>
          <a:lstStyle/>
          <a:p>
            <a:pPr algn="l"/>
            <a:r>
              <a:rPr kumimoji="1" lang="ja-JP" altLang="en-US" sz="1600" dirty="0">
                <a:solidFill>
                  <a:schemeClr val="tx1"/>
                </a:solidFill>
              </a:rPr>
              <a:t>・流体の運動も、多くの質点が集まったものと考えることができるので、「流れ」に対しても力学の法則は変わらない。</a:t>
            </a:r>
            <a:endParaRPr kumimoji="1" lang="en-US" altLang="ja-JP" sz="1600" dirty="0">
              <a:solidFill>
                <a:schemeClr val="tx1"/>
              </a:solidFill>
            </a:endParaRPr>
          </a:p>
          <a:p>
            <a:pPr algn="l"/>
            <a:r>
              <a:rPr kumimoji="1" lang="ja-JP" altLang="en-US" sz="1600" dirty="0">
                <a:solidFill>
                  <a:schemeClr val="tx1"/>
                </a:solidFill>
              </a:rPr>
              <a:t>・ただし、流れの中の個々の質点を見ることはできないので、特別な扱いが必要になる（教科書第</a:t>
            </a:r>
            <a:r>
              <a:rPr kumimoji="1" lang="en-US" altLang="ja-JP" sz="1600" dirty="0">
                <a:solidFill>
                  <a:schemeClr val="tx1"/>
                </a:solidFill>
              </a:rPr>
              <a:t>2</a:t>
            </a:r>
            <a:r>
              <a:rPr kumimoji="1" lang="ja-JP" altLang="en-US" sz="1600" dirty="0">
                <a:solidFill>
                  <a:schemeClr val="tx1"/>
                </a:solidFill>
              </a:rPr>
              <a:t>章）。</a:t>
            </a:r>
            <a:endParaRPr kumimoji="1" lang="en-US" altLang="ja-JP" sz="1600" dirty="0">
              <a:solidFill>
                <a:schemeClr val="tx1"/>
              </a:solidFill>
            </a:endParaRPr>
          </a:p>
          <a:p>
            <a:pPr algn="l"/>
            <a:r>
              <a:rPr lang="ja-JP" altLang="en-US" sz="1600" dirty="0">
                <a:solidFill>
                  <a:schemeClr val="tx1"/>
                </a:solidFill>
              </a:rPr>
              <a:t>・大学では、より実用的な物体の力学として、材料力学（</a:t>
            </a:r>
            <a:r>
              <a:rPr lang="en-US" altLang="ja-JP" sz="1600" dirty="0">
                <a:solidFill>
                  <a:schemeClr val="tx1"/>
                </a:solidFill>
              </a:rPr>
              <a:t>1</a:t>
            </a:r>
            <a:r>
              <a:rPr lang="ja-JP" altLang="en-US" sz="1600" dirty="0">
                <a:solidFill>
                  <a:schemeClr val="tx1"/>
                </a:solidFill>
              </a:rPr>
              <a:t>年</a:t>
            </a:r>
            <a:r>
              <a:rPr lang="en-US" altLang="ja-JP" sz="1600" dirty="0">
                <a:solidFill>
                  <a:schemeClr val="tx1"/>
                </a:solidFill>
              </a:rPr>
              <a:t>3Q</a:t>
            </a:r>
            <a:r>
              <a:rPr lang="ja-JP" altLang="en-US" sz="1600" dirty="0">
                <a:solidFill>
                  <a:schemeClr val="tx1"/>
                </a:solidFill>
              </a:rPr>
              <a:t>）と流体力学（この授業）を学ぶ。</a:t>
            </a:r>
            <a:endParaRPr kumimoji="1" lang="en-US" altLang="ja-JP" sz="1600" dirty="0">
              <a:solidFill>
                <a:schemeClr val="tx1"/>
              </a:solidFill>
            </a:endParaRPr>
          </a:p>
          <a:p>
            <a:pPr algn="l"/>
            <a:r>
              <a:rPr kumimoji="1" lang="ja-JP" altLang="en-US" sz="1600" dirty="0">
                <a:solidFill>
                  <a:schemeClr val="tx1"/>
                </a:solidFill>
              </a:rPr>
              <a:t>・質点の力学を忘れかけている人は、もう一度復習しておくこと</a:t>
            </a:r>
          </a:p>
        </p:txBody>
      </p:sp>
      <p:sp>
        <p:nvSpPr>
          <p:cNvPr id="73" name="テキスト ボックス 72">
            <a:extLst>
              <a:ext uri="{FF2B5EF4-FFF2-40B4-BE49-F238E27FC236}">
                <a16:creationId xmlns:a16="http://schemas.microsoft.com/office/drawing/2014/main" id="{C99F75D2-4311-401C-8821-2A0B15CCF07D}"/>
              </a:ext>
            </a:extLst>
          </p:cNvPr>
          <p:cNvSpPr txBox="1"/>
          <p:nvPr/>
        </p:nvSpPr>
        <p:spPr>
          <a:xfrm>
            <a:off x="4648651" y="879103"/>
            <a:ext cx="1723549" cy="461665"/>
          </a:xfrm>
          <a:prstGeom prst="rect">
            <a:avLst/>
          </a:prstGeom>
          <a:noFill/>
          <a:ln>
            <a:solidFill>
              <a:srgbClr val="006600"/>
            </a:solidFill>
          </a:ln>
        </p:spPr>
        <p:txBody>
          <a:bodyPr wrap="none" rtlCol="0">
            <a:spAutoFit/>
          </a:bodyPr>
          <a:lstStyle/>
          <a:p>
            <a:pPr algn="l"/>
            <a:r>
              <a:rPr kumimoji="1" lang="ja-JP" altLang="en-US" sz="2400" dirty="0">
                <a:solidFill>
                  <a:srgbClr val="006600"/>
                </a:solidFill>
              </a:rPr>
              <a:t>物体の性質</a:t>
            </a:r>
            <a:endParaRPr kumimoji="1" lang="en-US" altLang="ja-JP" sz="2400" dirty="0">
              <a:solidFill>
                <a:srgbClr val="006600"/>
              </a:solidFill>
            </a:endParaRPr>
          </a:p>
        </p:txBody>
      </p:sp>
      <p:sp>
        <p:nvSpPr>
          <p:cNvPr id="74" name="テキスト ボックス 73">
            <a:extLst>
              <a:ext uri="{FF2B5EF4-FFF2-40B4-BE49-F238E27FC236}">
                <a16:creationId xmlns:a16="http://schemas.microsoft.com/office/drawing/2014/main" id="{52C95FB9-C66C-4100-B5C3-0A196788368B}"/>
              </a:ext>
            </a:extLst>
          </p:cNvPr>
          <p:cNvSpPr txBox="1"/>
          <p:nvPr/>
        </p:nvSpPr>
        <p:spPr>
          <a:xfrm>
            <a:off x="467544" y="3356992"/>
            <a:ext cx="1723549" cy="461665"/>
          </a:xfrm>
          <a:prstGeom prst="rect">
            <a:avLst/>
          </a:prstGeom>
          <a:noFill/>
          <a:ln>
            <a:solidFill>
              <a:srgbClr val="FF0000"/>
            </a:solidFill>
          </a:ln>
        </p:spPr>
        <p:txBody>
          <a:bodyPr wrap="none" rtlCol="0">
            <a:spAutoFit/>
          </a:bodyPr>
          <a:lstStyle/>
          <a:p>
            <a:pPr algn="l"/>
            <a:r>
              <a:rPr kumimoji="1" lang="ja-JP" altLang="en-US" sz="2400" dirty="0">
                <a:solidFill>
                  <a:srgbClr val="FF0000"/>
                </a:solidFill>
              </a:rPr>
              <a:t>運動の性質</a:t>
            </a:r>
          </a:p>
        </p:txBody>
      </p:sp>
    </p:spTree>
    <p:extLst>
      <p:ext uri="{BB962C8B-B14F-4D97-AF65-F5344CB8AC3E}">
        <p14:creationId xmlns:p14="http://schemas.microsoft.com/office/powerpoint/2010/main" val="35650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570097" y="1603319"/>
            <a:ext cx="3995936" cy="2247714"/>
          </a:xfrm>
          <a:prstGeom prst="rect">
            <a:avLst/>
          </a:prstGeom>
        </p:spPr>
      </p:pic>
      <p:sp>
        <p:nvSpPr>
          <p:cNvPr id="3" name="楕円 2"/>
          <p:cNvSpPr/>
          <p:nvPr/>
        </p:nvSpPr>
        <p:spPr bwMode="auto">
          <a:xfrm>
            <a:off x="1165558" y="1052736"/>
            <a:ext cx="432048" cy="43204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0" name="楕円 39"/>
          <p:cNvSpPr/>
          <p:nvPr/>
        </p:nvSpPr>
        <p:spPr bwMode="auto">
          <a:xfrm>
            <a:off x="2555776" y="1052736"/>
            <a:ext cx="1368152" cy="1431776"/>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5" name="テキスト ボックス 4"/>
          <p:cNvSpPr txBox="1"/>
          <p:nvPr/>
        </p:nvSpPr>
        <p:spPr>
          <a:xfrm>
            <a:off x="827584" y="116632"/>
            <a:ext cx="1107996" cy="646331"/>
          </a:xfrm>
          <a:prstGeom prst="rect">
            <a:avLst/>
          </a:prstGeom>
          <a:noFill/>
        </p:spPr>
        <p:txBody>
          <a:bodyPr wrap="none" rtlCol="0">
            <a:spAutoFit/>
          </a:bodyPr>
          <a:lstStyle/>
          <a:p>
            <a:r>
              <a:rPr kumimoji="1" lang="ja-JP" altLang="en-US" dirty="0">
                <a:solidFill>
                  <a:schemeClr val="tx1"/>
                </a:solidFill>
              </a:rPr>
              <a:t>質点</a:t>
            </a:r>
          </a:p>
        </p:txBody>
      </p:sp>
      <p:sp>
        <p:nvSpPr>
          <p:cNvPr id="53" name="テキスト ボックス 52"/>
          <p:cNvSpPr txBox="1"/>
          <p:nvPr/>
        </p:nvSpPr>
        <p:spPr>
          <a:xfrm>
            <a:off x="2671916" y="116632"/>
            <a:ext cx="1107996" cy="646331"/>
          </a:xfrm>
          <a:prstGeom prst="rect">
            <a:avLst/>
          </a:prstGeom>
          <a:noFill/>
        </p:spPr>
        <p:txBody>
          <a:bodyPr wrap="none" rtlCol="0">
            <a:spAutoFit/>
          </a:bodyPr>
          <a:lstStyle/>
          <a:p>
            <a:r>
              <a:rPr kumimoji="1" lang="ja-JP" altLang="en-US" dirty="0">
                <a:solidFill>
                  <a:schemeClr val="tx1"/>
                </a:solidFill>
              </a:rPr>
              <a:t>剛体</a:t>
            </a:r>
          </a:p>
        </p:txBody>
      </p:sp>
      <p:sp>
        <p:nvSpPr>
          <p:cNvPr id="60" name="テキスト ボックス 59"/>
          <p:cNvSpPr txBox="1"/>
          <p:nvPr/>
        </p:nvSpPr>
        <p:spPr>
          <a:xfrm>
            <a:off x="6920388" y="92983"/>
            <a:ext cx="1107996" cy="646331"/>
          </a:xfrm>
          <a:prstGeom prst="rect">
            <a:avLst/>
          </a:prstGeom>
          <a:noFill/>
        </p:spPr>
        <p:txBody>
          <a:bodyPr wrap="none" rtlCol="0">
            <a:spAutoFit/>
          </a:bodyPr>
          <a:lstStyle/>
          <a:p>
            <a:r>
              <a:rPr kumimoji="1" lang="ja-JP" altLang="en-US" dirty="0">
                <a:solidFill>
                  <a:schemeClr val="tx1"/>
                </a:solidFill>
              </a:rPr>
              <a:t>流体</a:t>
            </a:r>
          </a:p>
        </p:txBody>
      </p:sp>
      <p:sp>
        <p:nvSpPr>
          <p:cNvPr id="61" name="テキスト ボックス 60"/>
          <p:cNvSpPr txBox="1"/>
          <p:nvPr/>
        </p:nvSpPr>
        <p:spPr>
          <a:xfrm>
            <a:off x="727700" y="4222829"/>
            <a:ext cx="1107996" cy="830997"/>
          </a:xfrm>
          <a:prstGeom prst="rect">
            <a:avLst/>
          </a:prstGeom>
          <a:noFill/>
        </p:spPr>
        <p:txBody>
          <a:bodyPr wrap="none" rtlCol="0">
            <a:spAutoFit/>
          </a:bodyPr>
          <a:lstStyle/>
          <a:p>
            <a:pPr algn="l"/>
            <a:r>
              <a:rPr kumimoji="1" lang="ja-JP" altLang="en-US" sz="2400" dirty="0">
                <a:solidFill>
                  <a:schemeClr val="tx1"/>
                </a:solidFill>
              </a:rPr>
              <a:t>質量</a:t>
            </a:r>
            <a:endParaRPr kumimoji="1" lang="en-US" altLang="ja-JP" sz="2400" dirty="0">
              <a:solidFill>
                <a:schemeClr val="tx1"/>
              </a:solidFill>
            </a:endParaRPr>
          </a:p>
          <a:p>
            <a:pPr algn="l"/>
            <a:r>
              <a:rPr lang="ja-JP" altLang="en-US" sz="2400" dirty="0">
                <a:solidFill>
                  <a:schemeClr val="tx1"/>
                </a:solidFill>
              </a:rPr>
              <a:t>加速度</a:t>
            </a:r>
            <a:endParaRPr kumimoji="1" lang="ja-JP" altLang="en-US" sz="2400" dirty="0">
              <a:solidFill>
                <a:schemeClr val="tx1"/>
              </a:solidFill>
            </a:endParaRPr>
          </a:p>
        </p:txBody>
      </p:sp>
      <p:sp>
        <p:nvSpPr>
          <p:cNvPr id="62" name="テキスト ボックス 61"/>
          <p:cNvSpPr txBox="1"/>
          <p:nvPr/>
        </p:nvSpPr>
        <p:spPr>
          <a:xfrm>
            <a:off x="2339752" y="4221088"/>
            <a:ext cx="2061783" cy="830997"/>
          </a:xfrm>
          <a:prstGeom prst="rect">
            <a:avLst/>
          </a:prstGeom>
          <a:noFill/>
        </p:spPr>
        <p:txBody>
          <a:bodyPr wrap="none" rtlCol="0">
            <a:spAutoFit/>
          </a:bodyPr>
          <a:lstStyle/>
          <a:p>
            <a:pPr algn="l"/>
            <a:r>
              <a:rPr kumimoji="1" lang="ja-JP" altLang="en-US" sz="2400" dirty="0">
                <a:solidFill>
                  <a:schemeClr val="tx1"/>
                </a:solidFill>
              </a:rPr>
              <a:t>慣性モーメント</a:t>
            </a:r>
            <a:endParaRPr kumimoji="1" lang="en-US" altLang="ja-JP" sz="2400" dirty="0">
              <a:solidFill>
                <a:schemeClr val="tx1"/>
              </a:solidFill>
            </a:endParaRPr>
          </a:p>
          <a:p>
            <a:pPr algn="l"/>
            <a:r>
              <a:rPr lang="ja-JP" altLang="en-US" sz="2400" dirty="0">
                <a:solidFill>
                  <a:schemeClr val="tx1"/>
                </a:solidFill>
              </a:rPr>
              <a:t>角加速度</a:t>
            </a:r>
            <a:endParaRPr kumimoji="1" lang="ja-JP" altLang="en-US" sz="2400" dirty="0">
              <a:solidFill>
                <a:schemeClr val="tx1"/>
              </a:solidFill>
            </a:endParaRPr>
          </a:p>
        </p:txBody>
      </p:sp>
      <p:sp>
        <p:nvSpPr>
          <p:cNvPr id="63" name="テキスト ボックス 62"/>
          <p:cNvSpPr txBox="1"/>
          <p:nvPr/>
        </p:nvSpPr>
        <p:spPr>
          <a:xfrm>
            <a:off x="6300192" y="5229200"/>
            <a:ext cx="2481770" cy="1200329"/>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a:p>
            <a:pPr algn="l"/>
            <a:r>
              <a:rPr lang="ja-JP" altLang="en-US" sz="2400" dirty="0">
                <a:solidFill>
                  <a:schemeClr val="tx1"/>
                </a:solidFill>
              </a:rPr>
              <a:t>流速</a:t>
            </a:r>
            <a:endParaRPr lang="en-US" altLang="ja-JP" sz="2400" dirty="0">
              <a:solidFill>
                <a:schemeClr val="tx1"/>
              </a:solidFill>
            </a:endParaRPr>
          </a:p>
          <a:p>
            <a:pPr algn="l"/>
            <a:r>
              <a:rPr kumimoji="1" lang="ja-JP" altLang="en-US" sz="2400" dirty="0">
                <a:solidFill>
                  <a:schemeClr val="tx1"/>
                </a:solidFill>
              </a:rPr>
              <a:t>圧力    ・せん断力</a:t>
            </a:r>
          </a:p>
        </p:txBody>
      </p:sp>
      <p:sp>
        <p:nvSpPr>
          <p:cNvPr id="11" name="テキスト ボックス 10"/>
          <p:cNvSpPr txBox="1"/>
          <p:nvPr/>
        </p:nvSpPr>
        <p:spPr>
          <a:xfrm>
            <a:off x="4716016" y="116632"/>
            <a:ext cx="1107996" cy="646331"/>
          </a:xfrm>
          <a:prstGeom prst="rect">
            <a:avLst/>
          </a:prstGeom>
          <a:noFill/>
        </p:spPr>
        <p:txBody>
          <a:bodyPr wrap="none" rtlCol="0">
            <a:spAutoFit/>
          </a:bodyPr>
          <a:lstStyle/>
          <a:p>
            <a:r>
              <a:rPr kumimoji="1" lang="ja-JP" altLang="en-US" dirty="0">
                <a:solidFill>
                  <a:schemeClr val="tx1"/>
                </a:solidFill>
              </a:rPr>
              <a:t>材料</a:t>
            </a:r>
          </a:p>
        </p:txBody>
      </p:sp>
      <p:sp>
        <p:nvSpPr>
          <p:cNvPr id="12" name="テキスト ボックス 11"/>
          <p:cNvSpPr txBox="1"/>
          <p:nvPr/>
        </p:nvSpPr>
        <p:spPr>
          <a:xfrm>
            <a:off x="4644008" y="4221088"/>
            <a:ext cx="1090363" cy="830997"/>
          </a:xfrm>
          <a:prstGeom prst="rect">
            <a:avLst/>
          </a:prstGeom>
          <a:noFill/>
        </p:spPr>
        <p:txBody>
          <a:bodyPr wrap="none" rtlCol="0">
            <a:spAutoFit/>
          </a:bodyPr>
          <a:lstStyle/>
          <a:p>
            <a:pPr algn="l"/>
            <a:r>
              <a:rPr lang="ja-JP" altLang="en-US" sz="2400" dirty="0">
                <a:solidFill>
                  <a:schemeClr val="tx1"/>
                </a:solidFill>
              </a:rPr>
              <a:t>応力</a:t>
            </a:r>
            <a:endParaRPr lang="en-US" altLang="ja-JP" sz="2400" dirty="0">
              <a:solidFill>
                <a:schemeClr val="tx1"/>
              </a:solidFill>
            </a:endParaRPr>
          </a:p>
          <a:p>
            <a:pPr algn="l"/>
            <a:r>
              <a:rPr kumimoji="1" lang="ja-JP" altLang="en-US" sz="2400" dirty="0">
                <a:solidFill>
                  <a:schemeClr val="tx1"/>
                </a:solidFill>
              </a:rPr>
              <a:t>ひずみ</a:t>
            </a:r>
          </a:p>
        </p:txBody>
      </p:sp>
      <p:cxnSp>
        <p:nvCxnSpPr>
          <p:cNvPr id="6" name="直線コネクタ 5"/>
          <p:cNvCxnSpPr/>
          <p:nvPr/>
        </p:nvCxnSpPr>
        <p:spPr bwMode="auto">
          <a:xfrm>
            <a:off x="4599526" y="1196752"/>
            <a:ext cx="0" cy="432048"/>
          </a:xfrm>
          <a:prstGeom prst="line">
            <a:avLst/>
          </a:prstGeom>
          <a:solidFill>
            <a:srgbClr val="3399FF"/>
          </a:solidFill>
          <a:ln w="19050" cap="flat" cmpd="sng" algn="ctr">
            <a:solidFill>
              <a:schemeClr val="tx1"/>
            </a:solidFill>
            <a:prstDash val="solid"/>
            <a:round/>
            <a:headEnd type="none" w="med" len="med"/>
            <a:tailEnd type="none" w="med" len="med"/>
          </a:ln>
          <a:effectLst/>
        </p:spPr>
      </p:cxnSp>
      <p:cxnSp>
        <p:nvCxnSpPr>
          <p:cNvPr id="8" name="直線コネクタ 7"/>
          <p:cNvCxnSpPr/>
          <p:nvPr/>
        </p:nvCxnSpPr>
        <p:spPr bwMode="auto">
          <a:xfrm flipH="1">
            <a:off x="4499992" y="1196752"/>
            <a:ext cx="99534" cy="72008"/>
          </a:xfrm>
          <a:prstGeom prst="line">
            <a:avLst/>
          </a:prstGeom>
          <a:solidFill>
            <a:srgbClr val="3399FF"/>
          </a:solidFill>
          <a:ln w="9525" cap="flat" cmpd="sng" algn="ctr">
            <a:solidFill>
              <a:schemeClr val="tx1"/>
            </a:solidFill>
            <a:prstDash val="solid"/>
            <a:round/>
            <a:headEnd type="none" w="med" len="med"/>
            <a:tailEnd type="none" w="med" len="med"/>
          </a:ln>
          <a:effectLst/>
        </p:spPr>
      </p:cxnSp>
      <p:cxnSp>
        <p:nvCxnSpPr>
          <p:cNvPr id="17" name="直線コネクタ 16"/>
          <p:cNvCxnSpPr/>
          <p:nvPr/>
        </p:nvCxnSpPr>
        <p:spPr bwMode="auto">
          <a:xfrm flipH="1">
            <a:off x="4499992" y="1293490"/>
            <a:ext cx="99534" cy="72008"/>
          </a:xfrm>
          <a:prstGeom prst="line">
            <a:avLst/>
          </a:prstGeom>
          <a:solidFill>
            <a:srgbClr val="3399FF"/>
          </a:solidFill>
          <a:ln w="9525"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flipH="1">
            <a:off x="4499992" y="1384501"/>
            <a:ext cx="99534" cy="72008"/>
          </a:xfrm>
          <a:prstGeom prst="line">
            <a:avLst/>
          </a:prstGeom>
          <a:solidFill>
            <a:srgbClr val="3399FF"/>
          </a:solidFill>
          <a:ln w="9525" cap="flat" cmpd="sng" algn="ctr">
            <a:solidFill>
              <a:schemeClr val="tx1"/>
            </a:solidFill>
            <a:prstDash val="solid"/>
            <a:round/>
            <a:headEnd type="none" w="med" len="med"/>
            <a:tailEnd type="none" w="med" len="med"/>
          </a:ln>
          <a:effectLst/>
        </p:spPr>
      </p:cxnSp>
      <p:cxnSp>
        <p:nvCxnSpPr>
          <p:cNvPr id="19" name="直線コネクタ 18"/>
          <p:cNvCxnSpPr/>
          <p:nvPr/>
        </p:nvCxnSpPr>
        <p:spPr bwMode="auto">
          <a:xfrm flipH="1">
            <a:off x="4499992" y="1469314"/>
            <a:ext cx="99534" cy="72008"/>
          </a:xfrm>
          <a:prstGeom prst="line">
            <a:avLst/>
          </a:prstGeom>
          <a:solidFill>
            <a:srgbClr val="3399FF"/>
          </a:solidFill>
          <a:ln w="9525" cap="flat" cmpd="sng" algn="ctr">
            <a:solidFill>
              <a:schemeClr val="tx1"/>
            </a:solidFill>
            <a:prstDash val="solid"/>
            <a:round/>
            <a:headEnd type="none" w="med" len="med"/>
            <a:tailEnd type="none" w="med" len="med"/>
          </a:ln>
          <a:effectLst/>
        </p:spPr>
      </p:cxnSp>
      <p:cxnSp>
        <p:nvCxnSpPr>
          <p:cNvPr id="20" name="直線コネクタ 19"/>
          <p:cNvCxnSpPr/>
          <p:nvPr/>
        </p:nvCxnSpPr>
        <p:spPr bwMode="auto">
          <a:xfrm flipH="1">
            <a:off x="4499992" y="1562078"/>
            <a:ext cx="99534" cy="72008"/>
          </a:xfrm>
          <a:prstGeom prst="line">
            <a:avLst/>
          </a:prstGeom>
          <a:solidFill>
            <a:srgbClr val="3399FF"/>
          </a:solidFill>
          <a:ln w="9525" cap="flat" cmpd="sng" algn="ctr">
            <a:solidFill>
              <a:schemeClr val="tx1"/>
            </a:solidFill>
            <a:prstDash val="solid"/>
            <a:round/>
            <a:headEnd type="none" w="med" len="med"/>
            <a:tailEnd type="none" w="med" len="med"/>
          </a:ln>
          <a:effectLst/>
        </p:spPr>
      </p:cxnSp>
      <p:sp>
        <p:nvSpPr>
          <p:cNvPr id="9" name="正方形/長方形 8"/>
          <p:cNvSpPr/>
          <p:nvPr/>
        </p:nvSpPr>
        <p:spPr bwMode="auto">
          <a:xfrm>
            <a:off x="4599526" y="1376549"/>
            <a:ext cx="1124602" cy="72008"/>
          </a:xfrm>
          <a:prstGeom prst="rect">
            <a:avLst/>
          </a:prstGeom>
          <a:noFill/>
          <a:ln w="1270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cxnSp>
        <p:nvCxnSpPr>
          <p:cNvPr id="13" name="直線矢印コネクタ 12"/>
          <p:cNvCxnSpPr/>
          <p:nvPr/>
        </p:nvCxnSpPr>
        <p:spPr bwMode="auto">
          <a:xfrm>
            <a:off x="5724128" y="1052736"/>
            <a:ext cx="0" cy="240754"/>
          </a:xfrm>
          <a:prstGeom prst="straightConnector1">
            <a:avLst/>
          </a:prstGeom>
          <a:solidFill>
            <a:srgbClr val="3399FF"/>
          </a:solidFill>
          <a:ln w="19050" cap="flat" cmpd="sng" algn="ctr">
            <a:solidFill>
              <a:schemeClr val="tx1"/>
            </a:solidFill>
            <a:prstDash val="solid"/>
            <a:round/>
            <a:headEnd type="none" w="med" len="med"/>
            <a:tailEnd type="triangle"/>
          </a:ln>
          <a:effectLst/>
        </p:spPr>
      </p:cxnSp>
      <p:sp>
        <p:nvSpPr>
          <p:cNvPr id="14" name="フリーフォーム 13"/>
          <p:cNvSpPr/>
          <p:nvPr/>
        </p:nvSpPr>
        <p:spPr bwMode="auto">
          <a:xfrm>
            <a:off x="4599830" y="1370613"/>
            <a:ext cx="1125109" cy="287233"/>
          </a:xfrm>
          <a:custGeom>
            <a:avLst/>
            <a:gdLst>
              <a:gd name="connsiteX0" fmla="*/ 0 w 1158631"/>
              <a:gd name="connsiteY0" fmla="*/ 8937 h 288128"/>
              <a:gd name="connsiteX1" fmla="*/ 226612 w 1158631"/>
              <a:gd name="connsiteY1" fmla="*/ 986 h 288128"/>
              <a:gd name="connsiteX2" fmla="*/ 500932 w 1158631"/>
              <a:gd name="connsiteY2" fmla="*/ 28816 h 288128"/>
              <a:gd name="connsiteX3" fmla="*/ 866692 w 1158631"/>
              <a:gd name="connsiteY3" fmla="*/ 116280 h 288128"/>
              <a:gd name="connsiteX4" fmla="*/ 1117158 w 1158631"/>
              <a:gd name="connsiteY4" fmla="*/ 211696 h 288128"/>
              <a:gd name="connsiteX5" fmla="*/ 1125109 w 1158631"/>
              <a:gd name="connsiteY5" fmla="*/ 287233 h 288128"/>
              <a:gd name="connsiteX6" fmla="*/ 787179 w 1158631"/>
              <a:gd name="connsiteY6" fmla="*/ 160012 h 288128"/>
              <a:gd name="connsiteX7" fmla="*/ 520810 w 1158631"/>
              <a:gd name="connsiteY7" fmla="*/ 108329 h 288128"/>
              <a:gd name="connsiteX8" fmla="*/ 254441 w 1158631"/>
              <a:gd name="connsiteY8" fmla="*/ 76523 h 288128"/>
              <a:gd name="connsiteX9" fmla="*/ 0 w 1158631"/>
              <a:gd name="connsiteY9" fmla="*/ 72548 h 288128"/>
              <a:gd name="connsiteX0" fmla="*/ 0 w 1157453"/>
              <a:gd name="connsiteY0" fmla="*/ 8937 h 287672"/>
              <a:gd name="connsiteX1" fmla="*/ 226612 w 1157453"/>
              <a:gd name="connsiteY1" fmla="*/ 986 h 287672"/>
              <a:gd name="connsiteX2" fmla="*/ 500932 w 1157453"/>
              <a:gd name="connsiteY2" fmla="*/ 28816 h 287672"/>
              <a:gd name="connsiteX3" fmla="*/ 866692 w 1157453"/>
              <a:gd name="connsiteY3" fmla="*/ 116280 h 287672"/>
              <a:gd name="connsiteX4" fmla="*/ 1117158 w 1157453"/>
              <a:gd name="connsiteY4" fmla="*/ 211696 h 287672"/>
              <a:gd name="connsiteX5" fmla="*/ 1125109 w 1157453"/>
              <a:gd name="connsiteY5" fmla="*/ 287233 h 287672"/>
              <a:gd name="connsiteX6" fmla="*/ 804112 w 1157453"/>
              <a:gd name="connsiteY6" fmla="*/ 176945 h 287672"/>
              <a:gd name="connsiteX7" fmla="*/ 520810 w 1157453"/>
              <a:gd name="connsiteY7" fmla="*/ 108329 h 287672"/>
              <a:gd name="connsiteX8" fmla="*/ 254441 w 1157453"/>
              <a:gd name="connsiteY8" fmla="*/ 76523 h 287672"/>
              <a:gd name="connsiteX9" fmla="*/ 0 w 1157453"/>
              <a:gd name="connsiteY9" fmla="*/ 72548 h 287672"/>
              <a:gd name="connsiteX0" fmla="*/ 0 w 1157453"/>
              <a:gd name="connsiteY0" fmla="*/ 8937 h 287672"/>
              <a:gd name="connsiteX1" fmla="*/ 226612 w 1157453"/>
              <a:gd name="connsiteY1" fmla="*/ 986 h 287672"/>
              <a:gd name="connsiteX2" fmla="*/ 500932 w 1157453"/>
              <a:gd name="connsiteY2" fmla="*/ 28816 h 287672"/>
              <a:gd name="connsiteX3" fmla="*/ 866692 w 1157453"/>
              <a:gd name="connsiteY3" fmla="*/ 116280 h 287672"/>
              <a:gd name="connsiteX4" fmla="*/ 1117158 w 1157453"/>
              <a:gd name="connsiteY4" fmla="*/ 211696 h 287672"/>
              <a:gd name="connsiteX5" fmla="*/ 1125109 w 1157453"/>
              <a:gd name="connsiteY5" fmla="*/ 287233 h 287672"/>
              <a:gd name="connsiteX6" fmla="*/ 804112 w 1157453"/>
              <a:gd name="connsiteY6" fmla="*/ 176945 h 287672"/>
              <a:gd name="connsiteX7" fmla="*/ 520810 w 1157453"/>
              <a:gd name="connsiteY7" fmla="*/ 108329 h 287672"/>
              <a:gd name="connsiteX8" fmla="*/ 254441 w 1157453"/>
              <a:gd name="connsiteY8" fmla="*/ 76523 h 287672"/>
              <a:gd name="connsiteX9" fmla="*/ 0 w 1157453"/>
              <a:gd name="connsiteY9" fmla="*/ 72548 h 287672"/>
              <a:gd name="connsiteX0" fmla="*/ 0 w 1146959"/>
              <a:gd name="connsiteY0" fmla="*/ 8937 h 287792"/>
              <a:gd name="connsiteX1" fmla="*/ 226612 w 1146959"/>
              <a:gd name="connsiteY1" fmla="*/ 986 h 287792"/>
              <a:gd name="connsiteX2" fmla="*/ 500932 w 1146959"/>
              <a:gd name="connsiteY2" fmla="*/ 28816 h 287792"/>
              <a:gd name="connsiteX3" fmla="*/ 866692 w 1146959"/>
              <a:gd name="connsiteY3" fmla="*/ 116280 h 287792"/>
              <a:gd name="connsiteX4" fmla="*/ 1117158 w 1146959"/>
              <a:gd name="connsiteY4" fmla="*/ 211696 h 287792"/>
              <a:gd name="connsiteX5" fmla="*/ 1125109 w 1146959"/>
              <a:gd name="connsiteY5" fmla="*/ 287233 h 287792"/>
              <a:gd name="connsiteX6" fmla="*/ 804112 w 1146959"/>
              <a:gd name="connsiteY6" fmla="*/ 176945 h 287792"/>
              <a:gd name="connsiteX7" fmla="*/ 520810 w 1146959"/>
              <a:gd name="connsiteY7" fmla="*/ 108329 h 287792"/>
              <a:gd name="connsiteX8" fmla="*/ 254441 w 1146959"/>
              <a:gd name="connsiteY8" fmla="*/ 76523 h 287792"/>
              <a:gd name="connsiteX9" fmla="*/ 0 w 1146959"/>
              <a:gd name="connsiteY9" fmla="*/ 72548 h 287792"/>
              <a:gd name="connsiteX0" fmla="*/ 0 w 1146959"/>
              <a:gd name="connsiteY0" fmla="*/ 8937 h 287792"/>
              <a:gd name="connsiteX1" fmla="*/ 226612 w 1146959"/>
              <a:gd name="connsiteY1" fmla="*/ 986 h 287792"/>
              <a:gd name="connsiteX2" fmla="*/ 500932 w 1146959"/>
              <a:gd name="connsiteY2" fmla="*/ 28816 h 287792"/>
              <a:gd name="connsiteX3" fmla="*/ 866692 w 1146959"/>
              <a:gd name="connsiteY3" fmla="*/ 116280 h 287792"/>
              <a:gd name="connsiteX4" fmla="*/ 1117158 w 1146959"/>
              <a:gd name="connsiteY4" fmla="*/ 211696 h 287792"/>
              <a:gd name="connsiteX5" fmla="*/ 1125109 w 1146959"/>
              <a:gd name="connsiteY5" fmla="*/ 287233 h 287792"/>
              <a:gd name="connsiteX6" fmla="*/ 804112 w 1146959"/>
              <a:gd name="connsiteY6" fmla="*/ 176945 h 287792"/>
              <a:gd name="connsiteX7" fmla="*/ 520810 w 1146959"/>
              <a:gd name="connsiteY7" fmla="*/ 108329 h 287792"/>
              <a:gd name="connsiteX8" fmla="*/ 254441 w 1146959"/>
              <a:gd name="connsiteY8" fmla="*/ 76523 h 287792"/>
              <a:gd name="connsiteX9" fmla="*/ 0 w 1146959"/>
              <a:gd name="connsiteY9" fmla="*/ 72548 h 287792"/>
              <a:gd name="connsiteX0" fmla="*/ 0 w 1125109"/>
              <a:gd name="connsiteY0" fmla="*/ 8937 h 287233"/>
              <a:gd name="connsiteX1" fmla="*/ 226612 w 1125109"/>
              <a:gd name="connsiteY1" fmla="*/ 986 h 287233"/>
              <a:gd name="connsiteX2" fmla="*/ 500932 w 1125109"/>
              <a:gd name="connsiteY2" fmla="*/ 28816 h 287233"/>
              <a:gd name="connsiteX3" fmla="*/ 866692 w 1125109"/>
              <a:gd name="connsiteY3" fmla="*/ 116280 h 287233"/>
              <a:gd name="connsiteX4" fmla="*/ 1117158 w 1125109"/>
              <a:gd name="connsiteY4" fmla="*/ 211696 h 287233"/>
              <a:gd name="connsiteX5" fmla="*/ 1125109 w 1125109"/>
              <a:gd name="connsiteY5" fmla="*/ 287233 h 287233"/>
              <a:gd name="connsiteX6" fmla="*/ 804112 w 1125109"/>
              <a:gd name="connsiteY6" fmla="*/ 176945 h 287233"/>
              <a:gd name="connsiteX7" fmla="*/ 520810 w 1125109"/>
              <a:gd name="connsiteY7" fmla="*/ 108329 h 287233"/>
              <a:gd name="connsiteX8" fmla="*/ 254441 w 1125109"/>
              <a:gd name="connsiteY8" fmla="*/ 76523 h 287233"/>
              <a:gd name="connsiteX9" fmla="*/ 0 w 1125109"/>
              <a:gd name="connsiteY9" fmla="*/ 72548 h 287233"/>
              <a:gd name="connsiteX0" fmla="*/ 0 w 1125109"/>
              <a:gd name="connsiteY0" fmla="*/ 8937 h 287233"/>
              <a:gd name="connsiteX1" fmla="*/ 226612 w 1125109"/>
              <a:gd name="connsiteY1" fmla="*/ 986 h 287233"/>
              <a:gd name="connsiteX2" fmla="*/ 500932 w 1125109"/>
              <a:gd name="connsiteY2" fmla="*/ 28816 h 287233"/>
              <a:gd name="connsiteX3" fmla="*/ 866692 w 1125109"/>
              <a:gd name="connsiteY3" fmla="*/ 116280 h 287233"/>
              <a:gd name="connsiteX4" fmla="*/ 1117158 w 1125109"/>
              <a:gd name="connsiteY4" fmla="*/ 211696 h 287233"/>
              <a:gd name="connsiteX5" fmla="*/ 1125109 w 1125109"/>
              <a:gd name="connsiteY5" fmla="*/ 287233 h 287233"/>
              <a:gd name="connsiteX6" fmla="*/ 804112 w 1125109"/>
              <a:gd name="connsiteY6" fmla="*/ 176945 h 287233"/>
              <a:gd name="connsiteX7" fmla="*/ 520810 w 1125109"/>
              <a:gd name="connsiteY7" fmla="*/ 108329 h 287233"/>
              <a:gd name="connsiteX8" fmla="*/ 254441 w 1125109"/>
              <a:gd name="connsiteY8" fmla="*/ 76523 h 287233"/>
              <a:gd name="connsiteX9" fmla="*/ 0 w 1125109"/>
              <a:gd name="connsiteY9" fmla="*/ 72548 h 28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09" h="287233">
                <a:moveTo>
                  <a:pt x="0" y="8937"/>
                </a:moveTo>
                <a:cubicBezTo>
                  <a:pt x="71561" y="3305"/>
                  <a:pt x="143123" y="-2327"/>
                  <a:pt x="226612" y="986"/>
                </a:cubicBezTo>
                <a:cubicBezTo>
                  <a:pt x="310101" y="4299"/>
                  <a:pt x="394252" y="9600"/>
                  <a:pt x="500932" y="28816"/>
                </a:cubicBezTo>
                <a:cubicBezTo>
                  <a:pt x="607612" y="48032"/>
                  <a:pt x="763988" y="85800"/>
                  <a:pt x="866692" y="116280"/>
                </a:cubicBezTo>
                <a:cubicBezTo>
                  <a:pt x="969396" y="146760"/>
                  <a:pt x="1074089" y="183204"/>
                  <a:pt x="1117158" y="211696"/>
                </a:cubicBezTo>
                <a:cubicBezTo>
                  <a:pt x="1120011" y="252888"/>
                  <a:pt x="1122249" y="223175"/>
                  <a:pt x="1125109" y="287233"/>
                </a:cubicBezTo>
                <a:cubicBezTo>
                  <a:pt x="1053885" y="266624"/>
                  <a:pt x="904829" y="206762"/>
                  <a:pt x="804112" y="176945"/>
                </a:cubicBezTo>
                <a:cubicBezTo>
                  <a:pt x="703396" y="147128"/>
                  <a:pt x="612422" y="125066"/>
                  <a:pt x="520810" y="108329"/>
                </a:cubicBezTo>
                <a:cubicBezTo>
                  <a:pt x="429198" y="91592"/>
                  <a:pt x="341243" y="82486"/>
                  <a:pt x="254441" y="76523"/>
                </a:cubicBezTo>
                <a:cubicBezTo>
                  <a:pt x="167639" y="70560"/>
                  <a:pt x="83819" y="71554"/>
                  <a:pt x="0" y="72548"/>
                </a:cubicBezTo>
              </a:path>
            </a:pathLst>
          </a:cu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26" name="テキスト ボックス 25"/>
          <p:cNvSpPr txBox="1"/>
          <p:nvPr/>
        </p:nvSpPr>
        <p:spPr>
          <a:xfrm>
            <a:off x="467544" y="3356992"/>
            <a:ext cx="1415772" cy="461665"/>
          </a:xfrm>
          <a:prstGeom prst="rect">
            <a:avLst/>
          </a:prstGeom>
          <a:noFill/>
        </p:spPr>
        <p:txBody>
          <a:bodyPr wrap="none" rtlCol="0">
            <a:spAutoFit/>
          </a:bodyPr>
          <a:lstStyle/>
          <a:p>
            <a:pPr algn="l"/>
            <a:r>
              <a:rPr kumimoji="1" lang="ja-JP" altLang="en-US" sz="2400" dirty="0">
                <a:solidFill>
                  <a:srgbClr val="FF0000"/>
                </a:solidFill>
              </a:rPr>
              <a:t>並進運動</a:t>
            </a:r>
          </a:p>
        </p:txBody>
      </p:sp>
      <p:sp>
        <p:nvSpPr>
          <p:cNvPr id="27" name="テキスト ボックス 26"/>
          <p:cNvSpPr txBox="1"/>
          <p:nvPr/>
        </p:nvSpPr>
        <p:spPr>
          <a:xfrm>
            <a:off x="2843808" y="3356992"/>
            <a:ext cx="800219" cy="461665"/>
          </a:xfrm>
          <a:prstGeom prst="rect">
            <a:avLst/>
          </a:prstGeom>
          <a:noFill/>
        </p:spPr>
        <p:txBody>
          <a:bodyPr wrap="none" rtlCol="0">
            <a:spAutoFit/>
          </a:bodyPr>
          <a:lstStyle/>
          <a:p>
            <a:pPr algn="l"/>
            <a:r>
              <a:rPr kumimoji="1" lang="ja-JP" altLang="en-US" sz="2400" dirty="0">
                <a:solidFill>
                  <a:srgbClr val="FF0000"/>
                </a:solidFill>
              </a:rPr>
              <a:t>回転</a:t>
            </a:r>
          </a:p>
        </p:txBody>
      </p:sp>
      <p:sp>
        <p:nvSpPr>
          <p:cNvPr id="28" name="テキスト ボックス 27"/>
          <p:cNvSpPr txBox="1"/>
          <p:nvPr/>
        </p:nvSpPr>
        <p:spPr>
          <a:xfrm>
            <a:off x="4779893" y="3356992"/>
            <a:ext cx="800219" cy="461665"/>
          </a:xfrm>
          <a:prstGeom prst="rect">
            <a:avLst/>
          </a:prstGeom>
          <a:noFill/>
        </p:spPr>
        <p:txBody>
          <a:bodyPr wrap="none" rtlCol="0">
            <a:spAutoFit/>
          </a:bodyPr>
          <a:lstStyle/>
          <a:p>
            <a:pPr algn="l"/>
            <a:r>
              <a:rPr kumimoji="1" lang="ja-JP" altLang="en-US" sz="2400" dirty="0">
                <a:solidFill>
                  <a:srgbClr val="FF0000"/>
                </a:solidFill>
              </a:rPr>
              <a:t>変形</a:t>
            </a:r>
          </a:p>
        </p:txBody>
      </p:sp>
      <p:sp>
        <p:nvSpPr>
          <p:cNvPr id="29" name="テキスト ボックス 28"/>
          <p:cNvSpPr txBox="1"/>
          <p:nvPr/>
        </p:nvSpPr>
        <p:spPr>
          <a:xfrm>
            <a:off x="6724109" y="4797152"/>
            <a:ext cx="1901483" cy="461665"/>
          </a:xfrm>
          <a:prstGeom prst="rect">
            <a:avLst/>
          </a:prstGeom>
          <a:noFill/>
        </p:spPr>
        <p:txBody>
          <a:bodyPr wrap="none" rtlCol="0">
            <a:spAutoFit/>
          </a:bodyPr>
          <a:lstStyle/>
          <a:p>
            <a:pPr algn="l"/>
            <a:r>
              <a:rPr kumimoji="1" lang="ja-JP" altLang="en-US" sz="2400" dirty="0">
                <a:solidFill>
                  <a:srgbClr val="FF0000"/>
                </a:solidFill>
              </a:rPr>
              <a:t>変形し続ける</a:t>
            </a:r>
          </a:p>
        </p:txBody>
      </p:sp>
      <mc:AlternateContent xmlns:mc="http://schemas.openxmlformats.org/markup-compatibility/2006" xmlns:a14="http://schemas.microsoft.com/office/drawing/2010/main">
        <mc:Choice Requires="a14">
          <p:sp>
            <p:nvSpPr>
              <p:cNvPr id="15" name="テキスト ボックス 14"/>
              <p:cNvSpPr txBox="1"/>
              <p:nvPr/>
            </p:nvSpPr>
            <p:spPr>
              <a:xfrm>
                <a:off x="683568" y="5157192"/>
                <a:ext cx="11138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𝐹</m:t>
                      </m:r>
                      <m:r>
                        <a:rPr kumimoji="1" lang="en-US" altLang="ja-JP" sz="2400" b="0" i="1" smtClean="0">
                          <a:solidFill>
                            <a:schemeClr val="tx1"/>
                          </a:solidFill>
                          <a:latin typeface="Cambria Math" panose="02040503050406030204" pitchFamily="18" charset="0"/>
                        </a:rPr>
                        <m:t>=</m:t>
                      </m:r>
                      <m:r>
                        <a:rPr kumimoji="1" lang="en-US" altLang="ja-JP" sz="2400" b="0" i="1" smtClean="0">
                          <a:solidFill>
                            <a:schemeClr val="tx1"/>
                          </a:solidFill>
                          <a:latin typeface="Cambria Math" panose="02040503050406030204" pitchFamily="18" charset="0"/>
                        </a:rPr>
                        <m:t>𝑚𝑎</m:t>
                      </m:r>
                    </m:oMath>
                  </m:oMathPara>
                </a14:m>
                <a:endParaRPr kumimoji="1" lang="ja-JP" altLang="en-US" sz="2400" i="1" dirty="0">
                  <a:solidFill>
                    <a:schemeClr val="tx1"/>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683568" y="5157192"/>
                <a:ext cx="1113831" cy="369332"/>
              </a:xfrm>
              <a:prstGeom prst="rect">
                <a:avLst/>
              </a:prstGeom>
              <a:blipFill>
                <a:blip r:embed="rId5"/>
                <a:stretch>
                  <a:fillRect l="-5464" r="-2186" b="-65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2838758" y="5157192"/>
                <a:ext cx="1013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𝑇</m:t>
                      </m:r>
                      <m:r>
                        <a:rPr kumimoji="1" lang="en-US" altLang="ja-JP" sz="2400" b="0" i="1" smtClean="0">
                          <a:solidFill>
                            <a:schemeClr val="tx1"/>
                          </a:solidFill>
                          <a:latin typeface="Cambria Math" panose="02040503050406030204" pitchFamily="18" charset="0"/>
                        </a:rPr>
                        <m:t>=</m:t>
                      </m:r>
                      <m:r>
                        <a:rPr kumimoji="1" lang="en-US" altLang="ja-JP" sz="2400" b="0" i="1" smtClean="0">
                          <a:solidFill>
                            <a:schemeClr val="tx1"/>
                          </a:solidFill>
                          <a:latin typeface="Cambria Math" panose="02040503050406030204" pitchFamily="18" charset="0"/>
                        </a:rPr>
                        <m:t>𝐼</m:t>
                      </m:r>
                      <m:r>
                        <a:rPr kumimoji="1" lang="en-US" altLang="ja-JP" sz="2400" b="0" i="1" smtClean="0">
                          <a:solidFill>
                            <a:schemeClr val="tx1"/>
                          </a:solidFill>
                          <a:latin typeface="Cambria Math" panose="02040503050406030204" pitchFamily="18" charset="0"/>
                        </a:rPr>
                        <m:t>𝜔</m:t>
                      </m:r>
                    </m:oMath>
                  </m:oMathPara>
                </a14:m>
                <a:endParaRPr kumimoji="1" lang="ja-JP" altLang="en-US" sz="2400" i="1" dirty="0">
                  <a:solidFill>
                    <a:schemeClr val="tx1"/>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2838758" y="5157192"/>
                <a:ext cx="1013162" cy="369332"/>
              </a:xfrm>
              <a:prstGeom prst="rect">
                <a:avLst/>
              </a:prstGeom>
              <a:blipFill>
                <a:blip r:embed="rId6"/>
                <a:stretch>
                  <a:fillRect l="-6627" r="-5422" b="-6557"/>
                </a:stretch>
              </a:blipFill>
            </p:spPr>
            <p:txBody>
              <a:bodyPr/>
              <a:lstStyle/>
              <a:p>
                <a:r>
                  <a:rPr lang="ja-JP" altLang="en-US">
                    <a:noFill/>
                  </a:rPr>
                  <a:t> </a:t>
                </a:r>
              </a:p>
            </p:txBody>
          </p:sp>
        </mc:Fallback>
      </mc:AlternateContent>
      <p:sp>
        <p:nvSpPr>
          <p:cNvPr id="32" name="楕円 31"/>
          <p:cNvSpPr/>
          <p:nvPr/>
        </p:nvSpPr>
        <p:spPr bwMode="auto">
          <a:xfrm>
            <a:off x="3221016" y="1718956"/>
            <a:ext cx="72008" cy="78651"/>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3" name="楕円 32"/>
          <p:cNvSpPr/>
          <p:nvPr/>
        </p:nvSpPr>
        <p:spPr bwMode="auto">
          <a:xfrm>
            <a:off x="3690541" y="5180216"/>
            <a:ext cx="36000" cy="36000"/>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mc:AlternateContent xmlns:mc="http://schemas.openxmlformats.org/markup-compatibility/2006" xmlns:a14="http://schemas.microsoft.com/office/drawing/2010/main">
        <mc:Choice Requires="a14">
          <p:sp>
            <p:nvSpPr>
              <p:cNvPr id="34" name="テキスト ボックス 33"/>
              <p:cNvSpPr txBox="1"/>
              <p:nvPr/>
            </p:nvSpPr>
            <p:spPr>
              <a:xfrm>
                <a:off x="4718404" y="5157192"/>
                <a:ext cx="10057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𝜎</m:t>
                      </m:r>
                      <m:r>
                        <a:rPr kumimoji="1" lang="en-US" altLang="ja-JP" sz="2400" b="0" i="1" smtClean="0">
                          <a:solidFill>
                            <a:schemeClr val="tx1"/>
                          </a:solidFill>
                          <a:latin typeface="Cambria Math" panose="02040503050406030204" pitchFamily="18" charset="0"/>
                        </a:rPr>
                        <m:t>=</m:t>
                      </m:r>
                      <m:r>
                        <a:rPr kumimoji="1" lang="en-US" altLang="ja-JP" sz="2400" b="0" i="1" smtClean="0">
                          <a:solidFill>
                            <a:schemeClr val="tx1"/>
                          </a:solidFill>
                          <a:latin typeface="Cambria Math" panose="02040503050406030204" pitchFamily="18" charset="0"/>
                        </a:rPr>
                        <m:t>𝐸</m:t>
                      </m:r>
                      <m:r>
                        <a:rPr kumimoji="1" lang="en-US" altLang="ja-JP" sz="2400" b="0" i="1" smtClean="0">
                          <a:solidFill>
                            <a:schemeClr val="tx1"/>
                          </a:solidFill>
                          <a:latin typeface="Cambria Math" panose="02040503050406030204" pitchFamily="18" charset="0"/>
                        </a:rPr>
                        <m:t>𝜀</m:t>
                      </m:r>
                    </m:oMath>
                  </m:oMathPara>
                </a14:m>
                <a:endParaRPr kumimoji="1" lang="ja-JP" altLang="en-US" sz="2400" i="1" dirty="0">
                  <a:solidFill>
                    <a:schemeClr val="tx1"/>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4718404" y="5157192"/>
                <a:ext cx="1005724" cy="369332"/>
              </a:xfrm>
              <a:prstGeom prst="rect">
                <a:avLst/>
              </a:prstGeom>
              <a:blipFill>
                <a:blip r:embed="rId7"/>
                <a:stretch>
                  <a:fillRect l="-3030" r="-5455" b="-6557"/>
                </a:stretch>
              </a:blipFill>
            </p:spPr>
            <p:txBody>
              <a:bodyPr/>
              <a:lstStyle/>
              <a:p>
                <a:r>
                  <a:rPr lang="ja-JP" altLang="en-US">
                    <a:noFill/>
                  </a:rPr>
                  <a:t> </a:t>
                </a:r>
              </a:p>
            </p:txBody>
          </p:sp>
        </mc:Fallback>
      </mc:AlternateContent>
      <p:sp>
        <p:nvSpPr>
          <p:cNvPr id="35" name="テキスト ボックス 34"/>
          <p:cNvSpPr txBox="1"/>
          <p:nvPr/>
        </p:nvSpPr>
        <p:spPr>
          <a:xfrm>
            <a:off x="467544" y="5991671"/>
            <a:ext cx="1569660" cy="369332"/>
          </a:xfrm>
          <a:prstGeom prst="rect">
            <a:avLst/>
          </a:prstGeom>
          <a:noFill/>
        </p:spPr>
        <p:txBody>
          <a:bodyPr wrap="none" rtlCol="0">
            <a:spAutoFit/>
          </a:bodyPr>
          <a:lstStyle/>
          <a:p>
            <a:pPr algn="l"/>
            <a:r>
              <a:rPr kumimoji="1" lang="ja-JP" altLang="en-US" sz="1800" dirty="0">
                <a:solidFill>
                  <a:srgbClr val="0000FF"/>
                </a:solidFill>
              </a:rPr>
              <a:t>運動</a:t>
            </a:r>
            <a:r>
              <a:rPr lang="ja-JP" altLang="en-US" sz="1800" dirty="0">
                <a:solidFill>
                  <a:srgbClr val="0000FF"/>
                </a:solidFill>
              </a:rPr>
              <a:t>量保存則</a:t>
            </a:r>
            <a:endParaRPr kumimoji="1" lang="ja-JP" altLang="en-US" sz="1800" dirty="0">
              <a:solidFill>
                <a:srgbClr val="0000FF"/>
              </a:solidFill>
            </a:endParaRPr>
          </a:p>
        </p:txBody>
      </p:sp>
      <p:sp>
        <p:nvSpPr>
          <p:cNvPr id="36" name="テキスト ボックス 35"/>
          <p:cNvSpPr txBox="1"/>
          <p:nvPr/>
        </p:nvSpPr>
        <p:spPr>
          <a:xfrm>
            <a:off x="2498284" y="5987504"/>
            <a:ext cx="1800493" cy="369332"/>
          </a:xfrm>
          <a:prstGeom prst="rect">
            <a:avLst/>
          </a:prstGeom>
          <a:noFill/>
        </p:spPr>
        <p:txBody>
          <a:bodyPr wrap="none" rtlCol="0">
            <a:spAutoFit/>
          </a:bodyPr>
          <a:lstStyle/>
          <a:p>
            <a:pPr algn="l"/>
            <a:r>
              <a:rPr kumimoji="1" lang="ja-JP" altLang="en-US" sz="1800" dirty="0">
                <a:solidFill>
                  <a:srgbClr val="0000FF"/>
                </a:solidFill>
              </a:rPr>
              <a:t>角運動</a:t>
            </a:r>
            <a:r>
              <a:rPr lang="ja-JP" altLang="en-US" sz="1800" dirty="0">
                <a:solidFill>
                  <a:srgbClr val="0000FF"/>
                </a:solidFill>
              </a:rPr>
              <a:t>量保存則</a:t>
            </a:r>
            <a:endParaRPr kumimoji="1" lang="ja-JP" altLang="en-US" sz="1800" dirty="0">
              <a:solidFill>
                <a:srgbClr val="0000FF"/>
              </a:solidFill>
            </a:endParaRPr>
          </a:p>
        </p:txBody>
      </p:sp>
      <p:sp>
        <p:nvSpPr>
          <p:cNvPr id="37" name="テキスト ボックス 36"/>
          <p:cNvSpPr txBox="1"/>
          <p:nvPr/>
        </p:nvSpPr>
        <p:spPr>
          <a:xfrm>
            <a:off x="4788024" y="5965046"/>
            <a:ext cx="646331" cy="369332"/>
          </a:xfrm>
          <a:prstGeom prst="rect">
            <a:avLst/>
          </a:prstGeom>
          <a:noFill/>
        </p:spPr>
        <p:txBody>
          <a:bodyPr wrap="none" rtlCol="0">
            <a:spAutoFit/>
          </a:bodyPr>
          <a:lstStyle/>
          <a:p>
            <a:pPr algn="l"/>
            <a:r>
              <a:rPr lang="ja-JP" altLang="en-US" sz="1800" dirty="0">
                <a:solidFill>
                  <a:srgbClr val="0000FF"/>
                </a:solidFill>
              </a:rPr>
              <a:t>弾性</a:t>
            </a:r>
            <a:endParaRPr kumimoji="1" lang="ja-JP" altLang="en-US" sz="1800" dirty="0">
              <a:solidFill>
                <a:srgbClr val="0000FF"/>
              </a:solidFill>
            </a:endParaRPr>
          </a:p>
        </p:txBody>
      </p:sp>
      <p:sp>
        <p:nvSpPr>
          <p:cNvPr id="38" name="テキスト ボックス 37"/>
          <p:cNvSpPr txBox="1"/>
          <p:nvPr/>
        </p:nvSpPr>
        <p:spPr>
          <a:xfrm>
            <a:off x="7598077" y="5445224"/>
            <a:ext cx="646331" cy="369332"/>
          </a:xfrm>
          <a:prstGeom prst="rect">
            <a:avLst/>
          </a:prstGeom>
          <a:noFill/>
        </p:spPr>
        <p:txBody>
          <a:bodyPr wrap="none" rtlCol="0">
            <a:spAutoFit/>
          </a:bodyPr>
          <a:lstStyle/>
          <a:p>
            <a:pPr algn="l"/>
            <a:r>
              <a:rPr kumimoji="1" lang="ja-JP" altLang="en-US" sz="1800" dirty="0">
                <a:solidFill>
                  <a:srgbClr val="0000FF"/>
                </a:solidFill>
              </a:rPr>
              <a:t>粘性</a:t>
            </a:r>
          </a:p>
        </p:txBody>
      </p:sp>
      <p:sp>
        <p:nvSpPr>
          <p:cNvPr id="39" name="テキスト ボックス 38"/>
          <p:cNvSpPr txBox="1"/>
          <p:nvPr/>
        </p:nvSpPr>
        <p:spPr>
          <a:xfrm>
            <a:off x="6444208" y="6372036"/>
            <a:ext cx="2492990" cy="369332"/>
          </a:xfrm>
          <a:prstGeom prst="rect">
            <a:avLst/>
          </a:prstGeom>
          <a:noFill/>
        </p:spPr>
        <p:txBody>
          <a:bodyPr wrap="none" rtlCol="0">
            <a:spAutoFit/>
          </a:bodyPr>
          <a:lstStyle/>
          <a:p>
            <a:pPr algn="l"/>
            <a:r>
              <a:rPr kumimoji="1" lang="ja-JP" altLang="en-US" sz="1800" dirty="0">
                <a:solidFill>
                  <a:srgbClr val="0000FF"/>
                </a:solidFill>
              </a:rPr>
              <a:t>質量保存＋運動</a:t>
            </a:r>
            <a:r>
              <a:rPr lang="ja-JP" altLang="en-US" sz="1800" dirty="0">
                <a:solidFill>
                  <a:srgbClr val="0000FF"/>
                </a:solidFill>
              </a:rPr>
              <a:t>量保存</a:t>
            </a:r>
            <a:endParaRPr kumimoji="1" lang="ja-JP" altLang="en-US" sz="1800" dirty="0">
              <a:solidFill>
                <a:srgbClr val="0000FF"/>
              </a:solidFill>
            </a:endParaRPr>
          </a:p>
        </p:txBody>
      </p:sp>
      <mc:AlternateContent xmlns:mc="http://schemas.openxmlformats.org/markup-compatibility/2006" xmlns:a14="http://schemas.microsoft.com/office/drawing/2010/main">
        <mc:Choice Requires="a14">
          <p:sp>
            <p:nvSpPr>
              <p:cNvPr id="41" name="テキスト ボックス 40"/>
              <p:cNvSpPr txBox="1"/>
              <p:nvPr/>
            </p:nvSpPr>
            <p:spPr>
              <a:xfrm>
                <a:off x="7136079" y="5221317"/>
                <a:ext cx="2442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7136079" y="5221317"/>
                <a:ext cx="244233" cy="369332"/>
              </a:xfrm>
              <a:prstGeom prst="rect">
                <a:avLst/>
              </a:prstGeom>
              <a:blipFill>
                <a:blip r:embed="rId8"/>
                <a:stretch>
                  <a:fillRect l="-30000" r="-30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7141276" y="5636054"/>
                <a:ext cx="2514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𝑢</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7141276" y="5636054"/>
                <a:ext cx="251479" cy="369332"/>
              </a:xfrm>
              <a:prstGeom prst="rect">
                <a:avLst/>
              </a:prstGeom>
              <a:blipFill>
                <a:blip r:embed="rId9"/>
                <a:stretch>
                  <a:fillRect l="-14286" r="-14286"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7029120" y="6011996"/>
                <a:ext cx="242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𝑝</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7029120" y="6011996"/>
                <a:ext cx="242631" cy="369332"/>
              </a:xfrm>
              <a:prstGeom prst="rect">
                <a:avLst/>
              </a:prstGeom>
              <a:blipFill>
                <a:blip r:embed="rId10"/>
                <a:stretch>
                  <a:fillRect l="-30000" r="-30000"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8677485" y="5963637"/>
                <a:ext cx="214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𝜏</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8677485" y="5963637"/>
                <a:ext cx="214995" cy="369332"/>
              </a:xfrm>
              <a:prstGeom prst="rect">
                <a:avLst/>
              </a:prstGeom>
              <a:blipFill>
                <a:blip r:embed="rId11"/>
                <a:stretch>
                  <a:fillRect l="-16667" r="-16667" b="-1639"/>
                </a:stretch>
              </a:blipFill>
            </p:spPr>
            <p:txBody>
              <a:bodyPr/>
              <a:lstStyle/>
              <a:p>
                <a:r>
                  <a:rPr lang="ja-JP" altLang="en-US">
                    <a:noFill/>
                  </a:rPr>
                  <a:t> </a:t>
                </a:r>
              </a:p>
            </p:txBody>
          </p:sp>
        </mc:Fallback>
      </mc:AlternateContent>
      <p:sp>
        <p:nvSpPr>
          <p:cNvPr id="4" name="フリーフォーム 3"/>
          <p:cNvSpPr/>
          <p:nvPr/>
        </p:nvSpPr>
        <p:spPr bwMode="auto">
          <a:xfrm>
            <a:off x="3374099" y="922149"/>
            <a:ext cx="519193" cy="263471"/>
          </a:xfrm>
          <a:custGeom>
            <a:avLst/>
            <a:gdLst>
              <a:gd name="connsiteX0" fmla="*/ 519193 w 519193"/>
              <a:gd name="connsiteY0" fmla="*/ 263471 h 263471"/>
              <a:gd name="connsiteX1" fmla="*/ 294468 w 519193"/>
              <a:gd name="connsiteY1" fmla="*/ 85241 h 263471"/>
              <a:gd name="connsiteX2" fmla="*/ 0 w 519193"/>
              <a:gd name="connsiteY2" fmla="*/ 0 h 263471"/>
            </a:gdLst>
            <a:ahLst/>
            <a:cxnLst>
              <a:cxn ang="0">
                <a:pos x="connsiteX0" y="connsiteY0"/>
              </a:cxn>
              <a:cxn ang="0">
                <a:pos x="connsiteX1" y="connsiteY1"/>
              </a:cxn>
              <a:cxn ang="0">
                <a:pos x="connsiteX2" y="connsiteY2"/>
              </a:cxn>
            </a:cxnLst>
            <a:rect l="l" t="t" r="r" b="b"/>
            <a:pathLst>
              <a:path w="519193" h="263471">
                <a:moveTo>
                  <a:pt x="519193" y="263471"/>
                </a:moveTo>
                <a:cubicBezTo>
                  <a:pt x="450096" y="196312"/>
                  <a:pt x="381000" y="129153"/>
                  <a:pt x="294468" y="85241"/>
                </a:cubicBezTo>
                <a:cubicBezTo>
                  <a:pt x="207936" y="41329"/>
                  <a:pt x="103968" y="20664"/>
                  <a:pt x="0" y="0"/>
                </a:cubicBezTo>
              </a:path>
            </a:pathLst>
          </a:custGeom>
          <a:noFill/>
          <a:ln w="1905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cxnSp>
        <p:nvCxnSpPr>
          <p:cNvPr id="10" name="直線矢印コネクタ 9"/>
          <p:cNvCxnSpPr/>
          <p:nvPr/>
        </p:nvCxnSpPr>
        <p:spPr bwMode="auto">
          <a:xfrm>
            <a:off x="1372652" y="1628800"/>
            <a:ext cx="0" cy="432048"/>
          </a:xfrm>
          <a:prstGeom prst="straightConnector1">
            <a:avLst/>
          </a:prstGeom>
          <a:solidFill>
            <a:srgbClr val="3399FF"/>
          </a:solidFill>
          <a:ln w="19050" cap="flat" cmpd="sng" algn="ctr">
            <a:solidFill>
              <a:schemeClr val="tx1"/>
            </a:solidFill>
            <a:prstDash val="solid"/>
            <a:round/>
            <a:headEnd type="none" w="med" len="med"/>
            <a:tailEnd type="triangle"/>
          </a:ln>
          <a:effectLst/>
        </p:spPr>
      </p:cxnSp>
      <p:sp>
        <p:nvSpPr>
          <p:cNvPr id="45" name="テキスト ボックス 44">
            <a:extLst>
              <a:ext uri="{FF2B5EF4-FFF2-40B4-BE49-F238E27FC236}">
                <a16:creationId xmlns:a16="http://schemas.microsoft.com/office/drawing/2014/main" id="{6EAD6CA8-FC2F-41B0-9102-A0BDB40CB325}"/>
              </a:ext>
            </a:extLst>
          </p:cNvPr>
          <p:cNvSpPr txBox="1"/>
          <p:nvPr/>
        </p:nvSpPr>
        <p:spPr>
          <a:xfrm>
            <a:off x="3275856" y="5507940"/>
            <a:ext cx="779381" cy="369332"/>
          </a:xfrm>
          <a:prstGeom prst="rect">
            <a:avLst/>
          </a:prstGeom>
          <a:noFill/>
        </p:spPr>
        <p:txBody>
          <a:bodyPr wrap="none" rtlCol="0">
            <a:spAutoFit/>
          </a:bodyPr>
          <a:lstStyle/>
          <a:p>
            <a:pPr algn="l"/>
            <a:r>
              <a:rPr lang="ja-JP" altLang="en-US" sz="1800" dirty="0">
                <a:solidFill>
                  <a:srgbClr val="006600"/>
                </a:solidFill>
              </a:rPr>
              <a:t>オメガ</a:t>
            </a:r>
            <a:endParaRPr kumimoji="1" lang="en-US" altLang="ja-JP" sz="1800" dirty="0">
              <a:solidFill>
                <a:srgbClr val="006600"/>
              </a:solidFill>
            </a:endParaRPr>
          </a:p>
        </p:txBody>
      </p:sp>
      <p:sp>
        <p:nvSpPr>
          <p:cNvPr id="46" name="テキスト ボックス 45">
            <a:extLst>
              <a:ext uri="{FF2B5EF4-FFF2-40B4-BE49-F238E27FC236}">
                <a16:creationId xmlns:a16="http://schemas.microsoft.com/office/drawing/2014/main" id="{0E12DB89-4F14-4034-B982-A6DB18961593}"/>
              </a:ext>
            </a:extLst>
          </p:cNvPr>
          <p:cNvSpPr txBox="1"/>
          <p:nvPr/>
        </p:nvSpPr>
        <p:spPr>
          <a:xfrm>
            <a:off x="4368683" y="5492174"/>
            <a:ext cx="817853" cy="369332"/>
          </a:xfrm>
          <a:prstGeom prst="rect">
            <a:avLst/>
          </a:prstGeom>
          <a:noFill/>
        </p:spPr>
        <p:txBody>
          <a:bodyPr wrap="none" rtlCol="0">
            <a:spAutoFit/>
          </a:bodyPr>
          <a:lstStyle/>
          <a:p>
            <a:pPr algn="l"/>
            <a:r>
              <a:rPr lang="ja-JP" altLang="en-US" sz="1800" dirty="0">
                <a:solidFill>
                  <a:srgbClr val="006600"/>
                </a:solidFill>
              </a:rPr>
              <a:t>シグマ</a:t>
            </a:r>
            <a:endParaRPr kumimoji="1" lang="en-US" altLang="ja-JP" sz="1800" dirty="0">
              <a:solidFill>
                <a:srgbClr val="006600"/>
              </a:solidFill>
            </a:endParaRPr>
          </a:p>
        </p:txBody>
      </p:sp>
      <p:sp>
        <p:nvSpPr>
          <p:cNvPr id="47" name="テキスト ボックス 46">
            <a:extLst>
              <a:ext uri="{FF2B5EF4-FFF2-40B4-BE49-F238E27FC236}">
                <a16:creationId xmlns:a16="http://schemas.microsoft.com/office/drawing/2014/main" id="{8F58A82C-454D-48C4-AACE-07086B84EB19}"/>
              </a:ext>
            </a:extLst>
          </p:cNvPr>
          <p:cNvSpPr txBox="1"/>
          <p:nvPr/>
        </p:nvSpPr>
        <p:spPr>
          <a:xfrm>
            <a:off x="5148064" y="5493583"/>
            <a:ext cx="1183337" cy="369332"/>
          </a:xfrm>
          <a:prstGeom prst="rect">
            <a:avLst/>
          </a:prstGeom>
          <a:noFill/>
        </p:spPr>
        <p:txBody>
          <a:bodyPr wrap="none" rtlCol="0">
            <a:spAutoFit/>
          </a:bodyPr>
          <a:lstStyle/>
          <a:p>
            <a:pPr algn="l"/>
            <a:r>
              <a:rPr lang="ja-JP" altLang="en-US" sz="1800" dirty="0">
                <a:solidFill>
                  <a:srgbClr val="006600"/>
                </a:solidFill>
              </a:rPr>
              <a:t>イプシロン</a:t>
            </a:r>
            <a:endParaRPr kumimoji="1" lang="en-US" altLang="ja-JP" sz="1800" dirty="0">
              <a:solidFill>
                <a:srgbClr val="006600"/>
              </a:solidFill>
            </a:endParaRPr>
          </a:p>
        </p:txBody>
      </p:sp>
      <p:sp>
        <p:nvSpPr>
          <p:cNvPr id="48" name="テキスト ボックス 47">
            <a:extLst>
              <a:ext uri="{FF2B5EF4-FFF2-40B4-BE49-F238E27FC236}">
                <a16:creationId xmlns:a16="http://schemas.microsoft.com/office/drawing/2014/main" id="{D132D029-701A-4BD2-B0CA-82242B33E72D}"/>
              </a:ext>
            </a:extLst>
          </p:cNvPr>
          <p:cNvSpPr txBox="1"/>
          <p:nvPr/>
        </p:nvSpPr>
        <p:spPr>
          <a:xfrm>
            <a:off x="8529499" y="5733256"/>
            <a:ext cx="579005" cy="369332"/>
          </a:xfrm>
          <a:prstGeom prst="rect">
            <a:avLst/>
          </a:prstGeom>
          <a:noFill/>
        </p:spPr>
        <p:txBody>
          <a:bodyPr wrap="none" rtlCol="0">
            <a:spAutoFit/>
          </a:bodyPr>
          <a:lstStyle/>
          <a:p>
            <a:pPr algn="l"/>
            <a:r>
              <a:rPr lang="ja-JP" altLang="en-US" sz="1800" dirty="0">
                <a:solidFill>
                  <a:srgbClr val="006600"/>
                </a:solidFill>
              </a:rPr>
              <a:t>タウ</a:t>
            </a:r>
            <a:endParaRPr kumimoji="1" lang="en-US" altLang="ja-JP" sz="1800" dirty="0">
              <a:solidFill>
                <a:srgbClr val="006600"/>
              </a:solidFill>
            </a:endParaRPr>
          </a:p>
        </p:txBody>
      </p:sp>
      <p:sp>
        <p:nvSpPr>
          <p:cNvPr id="49" name="テキスト ボックス 48">
            <a:extLst>
              <a:ext uri="{FF2B5EF4-FFF2-40B4-BE49-F238E27FC236}">
                <a16:creationId xmlns:a16="http://schemas.microsoft.com/office/drawing/2014/main" id="{34508436-0D43-4ACE-ABC9-64D106C4F651}"/>
              </a:ext>
            </a:extLst>
          </p:cNvPr>
          <p:cNvSpPr txBox="1"/>
          <p:nvPr/>
        </p:nvSpPr>
        <p:spPr>
          <a:xfrm>
            <a:off x="7236296" y="5085184"/>
            <a:ext cx="604653" cy="369332"/>
          </a:xfrm>
          <a:prstGeom prst="rect">
            <a:avLst/>
          </a:prstGeom>
          <a:noFill/>
        </p:spPr>
        <p:txBody>
          <a:bodyPr wrap="none" rtlCol="0">
            <a:spAutoFit/>
          </a:bodyPr>
          <a:lstStyle/>
          <a:p>
            <a:pPr algn="l"/>
            <a:r>
              <a:rPr lang="ja-JP" altLang="en-US" sz="1800" dirty="0">
                <a:solidFill>
                  <a:srgbClr val="006600"/>
                </a:solidFill>
              </a:rPr>
              <a:t>ロー</a:t>
            </a:r>
            <a:endParaRPr kumimoji="1" lang="en-US" altLang="ja-JP" sz="1800" dirty="0">
              <a:solidFill>
                <a:srgbClr val="006600"/>
              </a:solidFill>
            </a:endParaRPr>
          </a:p>
        </p:txBody>
      </p:sp>
      <p:sp>
        <p:nvSpPr>
          <p:cNvPr id="50" name="テキスト ボックス 49">
            <a:extLst>
              <a:ext uri="{FF2B5EF4-FFF2-40B4-BE49-F238E27FC236}">
                <a16:creationId xmlns:a16="http://schemas.microsoft.com/office/drawing/2014/main" id="{29D68858-C7C0-4EBE-8EB5-0B2602E5AD85}"/>
              </a:ext>
            </a:extLst>
          </p:cNvPr>
          <p:cNvSpPr txBox="1"/>
          <p:nvPr/>
        </p:nvSpPr>
        <p:spPr>
          <a:xfrm>
            <a:off x="4534711" y="2412177"/>
            <a:ext cx="1909497" cy="584775"/>
          </a:xfrm>
          <a:prstGeom prst="rect">
            <a:avLst/>
          </a:prstGeom>
          <a:noFill/>
        </p:spPr>
        <p:txBody>
          <a:bodyPr wrap="none" rtlCol="0">
            <a:spAutoFit/>
          </a:bodyPr>
          <a:lstStyle/>
          <a:p>
            <a:pPr algn="l"/>
            <a:r>
              <a:rPr kumimoji="1" lang="ja-JP" altLang="en-US" sz="1600" dirty="0">
                <a:solidFill>
                  <a:srgbClr val="FF0000"/>
                </a:solidFill>
              </a:rPr>
              <a:t>大学で学ぶもの</a:t>
            </a:r>
            <a:endParaRPr kumimoji="1" lang="en-US" altLang="ja-JP" sz="1600" dirty="0">
              <a:solidFill>
                <a:srgbClr val="FF0000"/>
              </a:solidFill>
            </a:endParaRPr>
          </a:p>
          <a:p>
            <a:pPr algn="l"/>
            <a:r>
              <a:rPr kumimoji="1" lang="ja-JP" altLang="en-US" sz="1600" dirty="0">
                <a:solidFill>
                  <a:srgbClr val="FF0000"/>
                </a:solidFill>
              </a:rPr>
              <a:t>「変形」がキイワード</a:t>
            </a:r>
          </a:p>
        </p:txBody>
      </p:sp>
      <p:sp>
        <p:nvSpPr>
          <p:cNvPr id="51" name="テキスト ボックス 50">
            <a:extLst>
              <a:ext uri="{FF2B5EF4-FFF2-40B4-BE49-F238E27FC236}">
                <a16:creationId xmlns:a16="http://schemas.microsoft.com/office/drawing/2014/main" id="{8460DE8D-9967-4E91-8A74-128A7CCC2BC1}"/>
              </a:ext>
            </a:extLst>
          </p:cNvPr>
          <p:cNvSpPr txBox="1"/>
          <p:nvPr/>
        </p:nvSpPr>
        <p:spPr>
          <a:xfrm>
            <a:off x="1259632" y="2420888"/>
            <a:ext cx="2122697" cy="584775"/>
          </a:xfrm>
          <a:prstGeom prst="rect">
            <a:avLst/>
          </a:prstGeom>
          <a:noFill/>
        </p:spPr>
        <p:txBody>
          <a:bodyPr wrap="none" rtlCol="0">
            <a:spAutoFit/>
          </a:bodyPr>
          <a:lstStyle/>
          <a:p>
            <a:pPr algn="l"/>
            <a:r>
              <a:rPr kumimoji="1" lang="ja-JP" altLang="en-US" sz="1600" dirty="0">
                <a:solidFill>
                  <a:schemeClr val="tx1"/>
                </a:solidFill>
              </a:rPr>
              <a:t>高校で学んだもの</a:t>
            </a:r>
            <a:endParaRPr kumimoji="1" lang="en-US" altLang="ja-JP" sz="1600" dirty="0">
              <a:solidFill>
                <a:schemeClr val="tx1"/>
              </a:solidFill>
            </a:endParaRPr>
          </a:p>
          <a:p>
            <a:pPr algn="l"/>
            <a:r>
              <a:rPr kumimoji="1" lang="ja-JP" altLang="en-US" sz="1600" dirty="0">
                <a:solidFill>
                  <a:schemeClr val="tx1"/>
                </a:solidFill>
              </a:rPr>
              <a:t>移動するが変形しない</a:t>
            </a:r>
          </a:p>
        </p:txBody>
      </p:sp>
      <p:cxnSp>
        <p:nvCxnSpPr>
          <p:cNvPr id="16" name="直線コネクタ 15">
            <a:extLst>
              <a:ext uri="{FF2B5EF4-FFF2-40B4-BE49-F238E27FC236}">
                <a16:creationId xmlns:a16="http://schemas.microsoft.com/office/drawing/2014/main" id="{137B6D80-1BD9-42CD-9394-CB9226820737}"/>
              </a:ext>
            </a:extLst>
          </p:cNvPr>
          <p:cNvCxnSpPr>
            <a:cxnSpLocks/>
          </p:cNvCxnSpPr>
          <p:nvPr/>
        </p:nvCxnSpPr>
        <p:spPr bwMode="auto">
          <a:xfrm>
            <a:off x="4355976" y="116632"/>
            <a:ext cx="0" cy="6480720"/>
          </a:xfrm>
          <a:prstGeom prst="line">
            <a:avLst/>
          </a:prstGeom>
          <a:solidFill>
            <a:srgbClr val="3399FF"/>
          </a:solidFill>
          <a:ln w="38100" cap="flat" cmpd="sng" algn="ctr">
            <a:solidFill>
              <a:srgbClr val="006600"/>
            </a:solidFill>
            <a:prstDash val="dash"/>
            <a:round/>
            <a:headEnd type="none" w="med" len="med"/>
            <a:tailEnd type="none" w="med" len="med"/>
          </a:ln>
          <a:effectLst/>
        </p:spPr>
      </p:cxnSp>
    </p:spTree>
    <p:extLst>
      <p:ext uri="{BB962C8B-B14F-4D97-AF65-F5344CB8AC3E}">
        <p14:creationId xmlns:p14="http://schemas.microsoft.com/office/powerpoint/2010/main" val="303104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6058227" y="70173"/>
            <a:ext cx="2133918"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36-43</a:t>
            </a:r>
            <a:endParaRPr kumimoji="1" lang="en-US" altLang="ja-JP" sz="2400" baseline="30000" dirty="0">
              <a:solidFill>
                <a:schemeClr val="tx1"/>
              </a:solidFill>
            </a:endParaRPr>
          </a:p>
        </p:txBody>
      </p:sp>
      <p:pic>
        <p:nvPicPr>
          <p:cNvPr id="1026" name="Picture 2" descr="http://kscalar.kj.yamagata-u.ac.jp/~endo/greek/gre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316" y="-707856"/>
            <a:ext cx="5754148" cy="7953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テキスト ボックス 27"/>
              <p:cNvSpPr txBox="1"/>
              <p:nvPr/>
            </p:nvSpPr>
            <p:spPr>
              <a:xfrm>
                <a:off x="4764638" y="2071881"/>
                <a:ext cx="1738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𝑧</m:t>
                      </m:r>
                    </m:oMath>
                  </m:oMathPara>
                </a14:m>
                <a:endParaRPr kumimoji="1" lang="ja-JP" altLang="en-US" sz="1800" i="1" dirty="0">
                  <a:solidFill>
                    <a:srgbClr val="FF0000"/>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4764638" y="2071881"/>
                <a:ext cx="173894" cy="276999"/>
              </a:xfrm>
              <a:prstGeom prst="rect">
                <a:avLst/>
              </a:prstGeom>
              <a:blipFill>
                <a:blip r:embed="rId3"/>
                <a:stretch>
                  <a:fillRect l="-17857" r="-17857" b="-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p:cNvSpPr txBox="1"/>
              <p:nvPr/>
            </p:nvSpPr>
            <p:spPr>
              <a:xfrm>
                <a:off x="5756720" y="2071881"/>
                <a:ext cx="1899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h</m:t>
                      </m:r>
                    </m:oMath>
                  </m:oMathPara>
                </a14:m>
                <a:endParaRPr kumimoji="1" lang="ja-JP" altLang="en-US" sz="1800" i="1" dirty="0">
                  <a:solidFill>
                    <a:srgbClr val="FF0000"/>
                  </a:solidFill>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5756720" y="2071881"/>
                <a:ext cx="189924" cy="276999"/>
              </a:xfrm>
              <a:prstGeom prst="rect">
                <a:avLst/>
              </a:prstGeom>
              <a:blipFill>
                <a:blip r:embed="rId4"/>
                <a:stretch>
                  <a:fillRect l="-29032" r="-29032"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5739648" y="3224009"/>
                <a:ext cx="1371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𝑙</m:t>
                      </m:r>
                    </m:oMath>
                  </m:oMathPara>
                </a14:m>
                <a:endParaRPr kumimoji="1" lang="ja-JP" altLang="en-US" sz="1800" i="1" dirty="0">
                  <a:solidFill>
                    <a:srgbClr val="FF0000"/>
                  </a:solidFill>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5739648" y="3224009"/>
                <a:ext cx="137153" cy="276999"/>
              </a:xfrm>
              <a:prstGeom prst="rect">
                <a:avLst/>
              </a:prstGeom>
              <a:blipFill>
                <a:blip r:embed="rId5"/>
                <a:stretch>
                  <a:fillRect l="-40909" r="-40909"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6701274" y="3226832"/>
                <a:ext cx="2556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𝑚</m:t>
                      </m:r>
                    </m:oMath>
                  </m:oMathPara>
                </a14:m>
                <a:endParaRPr kumimoji="1" lang="ja-JP" altLang="en-US" sz="1800" i="1" dirty="0">
                  <a:solidFill>
                    <a:srgbClr val="FF0000"/>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6701274" y="3226832"/>
                <a:ext cx="255647" cy="276999"/>
              </a:xfrm>
              <a:prstGeom prst="rect">
                <a:avLst/>
              </a:prstGeom>
              <a:blipFill>
                <a:blip r:embed="rId6"/>
                <a:stretch>
                  <a:fillRect l="-11905" r="-119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7708685" y="3212976"/>
                <a:ext cx="194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𝑛</m:t>
                      </m:r>
                    </m:oMath>
                  </m:oMathPara>
                </a14:m>
                <a:endParaRPr kumimoji="1" lang="ja-JP" altLang="en-US" sz="1800" i="1" dirty="0">
                  <a:solidFill>
                    <a:srgbClr val="FF0000"/>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7708685" y="3212976"/>
                <a:ext cx="194732" cy="276999"/>
              </a:xfrm>
              <a:prstGeom prst="rect">
                <a:avLst/>
              </a:prstGeom>
              <a:blipFill>
                <a:blip r:embed="rId7"/>
                <a:stretch>
                  <a:fillRect l="-16129" r="-193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6749995" y="4383065"/>
                <a:ext cx="1717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𝑟</m:t>
                      </m:r>
                    </m:oMath>
                  </m:oMathPara>
                </a14:m>
                <a:endParaRPr kumimoji="1" lang="ja-JP" altLang="en-US" sz="1800" i="1" dirty="0">
                  <a:solidFill>
                    <a:srgbClr val="FF0000"/>
                  </a:solidFill>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6749995" y="4383065"/>
                <a:ext cx="171778" cy="276999"/>
              </a:xfrm>
              <a:prstGeom prst="rect">
                <a:avLst/>
              </a:prstGeom>
              <a:blipFill>
                <a:blip r:embed="rId8"/>
                <a:stretch>
                  <a:fillRect l="-17857" r="-17857" b="-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3814300" y="4365104"/>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𝑥</m:t>
                      </m:r>
                    </m:oMath>
                  </m:oMathPara>
                </a14:m>
                <a:endParaRPr kumimoji="1" lang="ja-JP" altLang="en-US" sz="1800" i="1" dirty="0">
                  <a:solidFill>
                    <a:srgbClr val="FF0000"/>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3814300" y="4365104"/>
                <a:ext cx="188128" cy="276999"/>
              </a:xfrm>
              <a:prstGeom prst="rect">
                <a:avLst/>
              </a:prstGeom>
              <a:blipFill>
                <a:blip r:embed="rId9"/>
                <a:stretch>
                  <a:fillRect l="-16129" r="-12903" b="-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p:cNvSpPr txBox="1"/>
              <p:nvPr/>
            </p:nvSpPr>
            <p:spPr>
              <a:xfrm>
                <a:off x="3847707" y="5517232"/>
                <a:ext cx="154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𝑡</m:t>
                      </m:r>
                    </m:oMath>
                  </m:oMathPara>
                </a14:m>
                <a:endParaRPr kumimoji="1" lang="ja-JP" altLang="en-US" sz="1800" i="1" dirty="0">
                  <a:solidFill>
                    <a:srgbClr val="FF0000"/>
                  </a:solidFill>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3847707" y="5517232"/>
                <a:ext cx="154721" cy="276999"/>
              </a:xfrm>
              <a:prstGeom prst="rect">
                <a:avLst/>
              </a:prstGeom>
              <a:blipFill>
                <a:blip r:embed="rId10"/>
                <a:stretch>
                  <a:fillRect l="-26923" r="-26923"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p:cNvSpPr txBox="1"/>
              <p:nvPr/>
            </p:nvSpPr>
            <p:spPr>
              <a:xfrm>
                <a:off x="6259622" y="5589240"/>
                <a:ext cx="1910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800" b="0" i="1" smtClean="0">
                          <a:solidFill>
                            <a:srgbClr val="FF0000"/>
                          </a:solidFill>
                          <a:latin typeface="Cambria Math" panose="02040503050406030204" pitchFamily="18" charset="0"/>
                        </a:rPr>
                        <m:t>𝑓</m:t>
                      </m:r>
                    </m:oMath>
                  </m:oMathPara>
                </a14:m>
                <a:endParaRPr kumimoji="1" lang="ja-JP" altLang="en-US" sz="1800" i="1" dirty="0">
                  <a:solidFill>
                    <a:srgbClr val="FF0000"/>
                  </a:solidFill>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6259622" y="5589240"/>
                <a:ext cx="191078" cy="276999"/>
              </a:xfrm>
              <a:prstGeom prst="rect">
                <a:avLst/>
              </a:prstGeom>
              <a:blipFill>
                <a:blip r:embed="rId11"/>
                <a:stretch>
                  <a:fillRect l="-41935" r="-41935" b="-37778"/>
                </a:stretch>
              </a:blipFill>
            </p:spPr>
            <p:txBody>
              <a:bodyPr/>
              <a:lstStyle/>
              <a:p>
                <a:r>
                  <a:rPr lang="ja-JP" altLang="en-US">
                    <a:noFill/>
                  </a:rPr>
                  <a:t> </a:t>
                </a:r>
              </a:p>
            </p:txBody>
          </p:sp>
        </mc:Fallback>
      </mc:AlternateContent>
      <p:sp>
        <p:nvSpPr>
          <p:cNvPr id="42" name="テキスト ボックス 41">
            <a:extLst>
              <a:ext uri="{FF2B5EF4-FFF2-40B4-BE49-F238E27FC236}">
                <a16:creationId xmlns:a16="http://schemas.microsoft.com/office/drawing/2014/main" id="{BF82EA45-DE32-4F03-8EA1-3EE772288FFF}"/>
              </a:ext>
            </a:extLst>
          </p:cNvPr>
          <p:cNvSpPr txBox="1"/>
          <p:nvPr/>
        </p:nvSpPr>
        <p:spPr>
          <a:xfrm>
            <a:off x="7729084" y="4365104"/>
            <a:ext cx="89768" cy="276999"/>
          </a:xfrm>
          <a:prstGeom prst="rect">
            <a:avLst/>
          </a:prstGeom>
          <a:noFill/>
        </p:spPr>
        <p:txBody>
          <a:bodyPr wrap="none" lIns="0" tIns="0" rIns="0" bIns="0" rtlCol="0">
            <a:spAutoFit/>
          </a:bodyPr>
          <a:lstStyle/>
          <a:p>
            <a:r>
              <a:rPr kumimoji="1" lang="en-US" altLang="ja-JP" sz="1800" i="1" dirty="0">
                <a:solidFill>
                  <a:srgbClr val="FF0000"/>
                </a:solidFill>
              </a:rPr>
              <a:t>s</a:t>
            </a:r>
            <a:endParaRPr kumimoji="1" lang="ja-JP" altLang="en-US" sz="1800" i="1" dirty="0">
              <a:solidFill>
                <a:srgbClr val="FF0000"/>
              </a:solidFill>
            </a:endParaRPr>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B251BC00-8B06-43A9-9B34-CBB91EAFA00A}"/>
                  </a:ext>
                </a:extLst>
              </p:cNvPr>
              <p:cNvSpPr txBox="1"/>
              <p:nvPr/>
            </p:nvSpPr>
            <p:spPr>
              <a:xfrm>
                <a:off x="7068647" y="6021288"/>
                <a:ext cx="7502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1800" i="1">
                          <a:solidFill>
                            <a:srgbClr val="FF0000"/>
                          </a:solidFill>
                          <a:latin typeface="Cambria Math" panose="02040503050406030204" pitchFamily="18" charset="0"/>
                        </a:rPr>
                        <m:t>偏</m:t>
                      </m:r>
                      <m:r>
                        <a:rPr lang="ja-JP" altLang="en-US" sz="1800" i="1" smtClean="0">
                          <a:solidFill>
                            <a:srgbClr val="FF0000"/>
                          </a:solidFill>
                          <a:latin typeface="Cambria Math" panose="02040503050406030204" pitchFamily="18" charset="0"/>
                        </a:rPr>
                        <m:t>微分</m:t>
                      </m:r>
                    </m:oMath>
                  </m:oMathPara>
                </a14:m>
                <a:endParaRPr kumimoji="1" lang="ja-JP" altLang="en-US" sz="1800" i="1" dirty="0">
                  <a:solidFill>
                    <a:srgbClr val="FF0000"/>
                  </a:solidFill>
                </a:endParaRPr>
              </a:p>
            </p:txBody>
          </p:sp>
        </mc:Choice>
        <mc:Fallback xmlns="">
          <p:sp>
            <p:nvSpPr>
              <p:cNvPr id="44" name="テキスト ボックス 43">
                <a:extLst>
                  <a:ext uri="{FF2B5EF4-FFF2-40B4-BE49-F238E27FC236}">
                    <a16:creationId xmlns:a16="http://schemas.microsoft.com/office/drawing/2014/main" id="{B251BC00-8B06-43A9-9B34-CBB91EAFA00A}"/>
                  </a:ext>
                </a:extLst>
              </p:cNvPr>
              <p:cNvSpPr txBox="1">
                <a:spLocks noRot="1" noChangeAspect="1" noMove="1" noResize="1" noEditPoints="1" noAdjustHandles="1" noChangeArrowheads="1" noChangeShapeType="1" noTextEdit="1"/>
              </p:cNvSpPr>
              <p:nvPr/>
            </p:nvSpPr>
            <p:spPr>
              <a:xfrm>
                <a:off x="7068647" y="6021288"/>
                <a:ext cx="750205" cy="276999"/>
              </a:xfrm>
              <a:prstGeom prst="rect">
                <a:avLst/>
              </a:prstGeom>
              <a:blipFill>
                <a:blip r:embed="rId12"/>
                <a:stretch>
                  <a:fillRect l="-10569" t="-11111" r="-11382" b="-28889"/>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E80B4D6E-1F8F-40A6-B113-7F854A088786}"/>
              </a:ext>
            </a:extLst>
          </p:cNvPr>
          <p:cNvSpPr txBox="1"/>
          <p:nvPr/>
        </p:nvSpPr>
        <p:spPr>
          <a:xfrm>
            <a:off x="110395" y="92983"/>
            <a:ext cx="3021445" cy="830997"/>
          </a:xfrm>
          <a:prstGeom prst="rect">
            <a:avLst/>
          </a:prstGeom>
          <a:noFill/>
        </p:spPr>
        <p:txBody>
          <a:bodyPr wrap="square" rtlCol="0">
            <a:spAutoFit/>
          </a:bodyPr>
          <a:lstStyle/>
          <a:p>
            <a:pPr algn="l"/>
            <a:r>
              <a:rPr kumimoji="1" lang="ja-JP" altLang="en-US" sz="2400" dirty="0">
                <a:solidFill>
                  <a:schemeClr val="tx1"/>
                </a:solidFill>
              </a:rPr>
              <a:t>流れの科学で用いるギリシャ文字</a:t>
            </a:r>
          </a:p>
        </p:txBody>
      </p:sp>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1A1EA842-35D1-4614-9C40-5C06C99F925B}"/>
                  </a:ext>
                </a:extLst>
              </p:cNvPr>
              <p:cNvSpPr txBox="1"/>
              <p:nvPr/>
            </p:nvSpPr>
            <p:spPr>
              <a:xfrm>
                <a:off x="125263" y="2276872"/>
                <a:ext cx="3366617" cy="3046988"/>
              </a:xfrm>
              <a:prstGeom prst="rect">
                <a:avLst/>
              </a:prstGeom>
              <a:noFill/>
              <a:ln>
                <a:solidFill>
                  <a:schemeClr val="tx1"/>
                </a:solidFill>
              </a:ln>
            </p:spPr>
            <p:txBody>
              <a:bodyPr wrap="square" rtlCol="0">
                <a:spAutoFit/>
              </a:bodyPr>
              <a:lstStyle/>
              <a:p>
                <a:pPr algn="l"/>
                <a:r>
                  <a:rPr kumimoji="1" lang="ja-JP" altLang="en-US" sz="1600" dirty="0">
                    <a:solidFill>
                      <a:schemeClr val="tx1"/>
                    </a:solidFill>
                  </a:rPr>
                  <a:t>・例えば、流体の密度は </a:t>
                </a:r>
                <a14:m>
                  <m:oMath xmlns:m="http://schemas.openxmlformats.org/officeDocument/2006/math">
                    <m:r>
                      <a:rPr kumimoji="1" lang="en-US" altLang="ja-JP" sz="1600" b="0" i="1" smtClean="0">
                        <a:solidFill>
                          <a:schemeClr val="tx1"/>
                        </a:solidFill>
                        <a:latin typeface="Cambria Math" panose="02040503050406030204" pitchFamily="18" charset="0"/>
                      </a:rPr>
                      <m:t>𝜌</m:t>
                    </m:r>
                  </m:oMath>
                </a14:m>
                <a:r>
                  <a:rPr kumimoji="1" lang="ja-JP" altLang="en-US" sz="1600" dirty="0">
                    <a:solidFill>
                      <a:schemeClr val="tx1"/>
                    </a:solidFill>
                  </a:rPr>
                  <a:t>で表す。違う記号を用いても良いが、全世界で同じ文字を用いるので、混乱を避けるため、慣習に従うのが良い。</a:t>
                </a:r>
                <a:endParaRPr kumimoji="1" lang="en-US" altLang="ja-JP" sz="1600" dirty="0">
                  <a:solidFill>
                    <a:schemeClr val="tx1"/>
                  </a:solidFill>
                </a:endParaRPr>
              </a:p>
              <a:p>
                <a:pPr algn="l"/>
                <a:endParaRPr kumimoji="1" lang="en-US" altLang="ja-JP" sz="1600" dirty="0">
                  <a:solidFill>
                    <a:schemeClr val="tx1"/>
                  </a:solidFill>
                </a:endParaRPr>
              </a:p>
              <a:p>
                <a:pPr algn="l"/>
                <a:r>
                  <a:rPr kumimoji="1" lang="ja-JP" altLang="en-US" sz="1600" dirty="0">
                    <a:solidFill>
                      <a:schemeClr val="tx1"/>
                    </a:solidFill>
                  </a:rPr>
                  <a:t>・ギリシャ文字はそれぞれアルファベットに対応している。右の表で赤字でアルファベットなどが記載してある文字は、「流れの科学」で良く使うことになる。</a:t>
                </a:r>
                <a:r>
                  <a:rPr kumimoji="1" lang="ja-JP" altLang="en-US" sz="1600" dirty="0">
                    <a:solidFill>
                      <a:srgbClr val="FF0000"/>
                    </a:solidFill>
                  </a:rPr>
                  <a:t>正しい書き順で、それぞれ</a:t>
                </a:r>
                <a:r>
                  <a:rPr kumimoji="1" lang="en-US" altLang="ja-JP" sz="1600" dirty="0">
                    <a:solidFill>
                      <a:srgbClr val="FF0000"/>
                    </a:solidFill>
                  </a:rPr>
                  <a:t>10</a:t>
                </a:r>
                <a:r>
                  <a:rPr kumimoji="1" lang="ja-JP" altLang="en-US" sz="1600" dirty="0">
                    <a:solidFill>
                      <a:srgbClr val="FF0000"/>
                    </a:solidFill>
                  </a:rPr>
                  <a:t>回くらい書いて憶える</a:t>
                </a:r>
                <a:r>
                  <a:rPr kumimoji="1" lang="ja-JP" altLang="en-US" sz="1600" dirty="0">
                    <a:solidFill>
                      <a:schemeClr val="tx1"/>
                    </a:solidFill>
                  </a:rPr>
                  <a:t>と抵抗がなくなる。</a:t>
                </a:r>
                <a:endParaRPr kumimoji="1" lang="en-US" altLang="ja-JP" sz="1600" dirty="0">
                  <a:solidFill>
                    <a:schemeClr val="tx1"/>
                  </a:solidFill>
                </a:endParaRPr>
              </a:p>
            </p:txBody>
          </p:sp>
        </mc:Choice>
        <mc:Fallback>
          <p:sp>
            <p:nvSpPr>
              <p:cNvPr id="16" name="テキスト ボックス 15">
                <a:extLst>
                  <a:ext uri="{FF2B5EF4-FFF2-40B4-BE49-F238E27FC236}">
                    <a16:creationId xmlns:a16="http://schemas.microsoft.com/office/drawing/2014/main" id="{1A1EA842-35D1-4614-9C40-5C06C99F925B}"/>
                  </a:ext>
                </a:extLst>
              </p:cNvPr>
              <p:cNvSpPr txBox="1">
                <a:spLocks noRot="1" noChangeAspect="1" noMove="1" noResize="1" noEditPoints="1" noAdjustHandles="1" noChangeArrowheads="1" noChangeShapeType="1" noTextEdit="1"/>
              </p:cNvSpPr>
              <p:nvPr/>
            </p:nvSpPr>
            <p:spPr>
              <a:xfrm>
                <a:off x="125263" y="2276872"/>
                <a:ext cx="3366617" cy="3046988"/>
              </a:xfrm>
              <a:prstGeom prst="rect">
                <a:avLst/>
              </a:prstGeom>
              <a:blipFill>
                <a:blip r:embed="rId13"/>
                <a:stretch>
                  <a:fillRect l="-903" t="-599" b="-1397"/>
                </a:stretch>
              </a:blipFill>
              <a:ln>
                <a:solidFill>
                  <a:schemeClr val="tx1"/>
                </a:solidFill>
              </a:ln>
            </p:spPr>
            <p:txBody>
              <a:bodyPr/>
              <a:lstStyle/>
              <a:p>
                <a:r>
                  <a:rPr lang="ja-JP" altLang="en-US">
                    <a:noFill/>
                  </a:rPr>
                  <a:t> </a:t>
                </a:r>
              </a:p>
            </p:txBody>
          </p:sp>
        </mc:Fallback>
      </mc:AlternateContent>
      <p:sp>
        <p:nvSpPr>
          <p:cNvPr id="17" name="テキスト ボックス 16">
            <a:extLst>
              <a:ext uri="{FF2B5EF4-FFF2-40B4-BE49-F238E27FC236}">
                <a16:creationId xmlns:a16="http://schemas.microsoft.com/office/drawing/2014/main" id="{E4ED59EC-CE4C-4515-9BB2-F4782B076711}"/>
              </a:ext>
            </a:extLst>
          </p:cNvPr>
          <p:cNvSpPr txBox="1"/>
          <p:nvPr/>
        </p:nvSpPr>
        <p:spPr>
          <a:xfrm>
            <a:off x="277663" y="980728"/>
            <a:ext cx="2926185" cy="738664"/>
          </a:xfrm>
          <a:prstGeom prst="rect">
            <a:avLst/>
          </a:prstGeom>
          <a:noFill/>
          <a:ln>
            <a:solidFill>
              <a:schemeClr val="tx1"/>
            </a:solidFill>
          </a:ln>
        </p:spPr>
        <p:txBody>
          <a:bodyPr wrap="square" rtlCol="0">
            <a:spAutoFit/>
          </a:bodyPr>
          <a:lstStyle/>
          <a:p>
            <a:pPr algn="l"/>
            <a:r>
              <a:rPr lang="ja-JP" altLang="en-US" sz="1400" dirty="0">
                <a:solidFill>
                  <a:schemeClr val="tx1"/>
                </a:solidFill>
              </a:rPr>
              <a:t>前のページのスライドにも出て来るが、流れの科学ではギリシャ文字をよく使うので。</a:t>
            </a:r>
            <a:endParaRPr kumimoji="1" lang="en-US" altLang="ja-JP" sz="1400" dirty="0">
              <a:solidFill>
                <a:schemeClr val="tx1"/>
              </a:solidFill>
            </a:endParaRPr>
          </a:p>
        </p:txBody>
      </p:sp>
    </p:spTree>
    <p:extLst>
      <p:ext uri="{BB962C8B-B14F-4D97-AF65-F5344CB8AC3E}">
        <p14:creationId xmlns:p14="http://schemas.microsoft.com/office/powerpoint/2010/main" val="120585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p:cNvSpPr txBox="1"/>
          <p:nvPr/>
        </p:nvSpPr>
        <p:spPr>
          <a:xfrm>
            <a:off x="386212" y="3668831"/>
            <a:ext cx="2385588" cy="646331"/>
          </a:xfrm>
          <a:prstGeom prst="rect">
            <a:avLst/>
          </a:prstGeom>
          <a:noFill/>
        </p:spPr>
        <p:txBody>
          <a:bodyPr wrap="none" rtlCol="0">
            <a:spAutoFit/>
          </a:bodyPr>
          <a:lstStyle/>
          <a:p>
            <a:r>
              <a:rPr kumimoji="1" lang="ja-JP" altLang="en-US" dirty="0">
                <a:solidFill>
                  <a:schemeClr val="tx1"/>
                </a:solidFill>
              </a:rPr>
              <a:t>質量と重量</a:t>
            </a:r>
          </a:p>
        </p:txBody>
      </p:sp>
      <p:sp>
        <p:nvSpPr>
          <p:cNvPr id="50" name="テキスト ボックス 49"/>
          <p:cNvSpPr txBox="1"/>
          <p:nvPr/>
        </p:nvSpPr>
        <p:spPr>
          <a:xfrm>
            <a:off x="395536" y="4365104"/>
            <a:ext cx="8327921" cy="830997"/>
          </a:xfrm>
          <a:prstGeom prst="rect">
            <a:avLst/>
          </a:prstGeom>
          <a:noFill/>
        </p:spPr>
        <p:txBody>
          <a:bodyPr wrap="none" rtlCol="0">
            <a:spAutoFit/>
          </a:bodyPr>
          <a:lstStyle/>
          <a:p>
            <a:pPr algn="l"/>
            <a:r>
              <a:rPr kumimoji="1" lang="ja-JP" altLang="en-US" sz="2400" dirty="0">
                <a:solidFill>
                  <a:srgbClr val="FF0000"/>
                </a:solidFill>
              </a:rPr>
              <a:t>三択クイズ</a:t>
            </a:r>
            <a:endParaRPr kumimoji="1" lang="en-US" altLang="ja-JP" sz="2400" dirty="0">
              <a:solidFill>
                <a:srgbClr val="FF0000"/>
              </a:solidFill>
            </a:endParaRPr>
          </a:p>
          <a:p>
            <a:pPr algn="l"/>
            <a:r>
              <a:rPr kumimoji="1" lang="ja-JP" altLang="en-US" sz="2400" dirty="0">
                <a:solidFill>
                  <a:schemeClr val="tx1"/>
                </a:solidFill>
              </a:rPr>
              <a:t>「体重</a:t>
            </a:r>
            <a:r>
              <a:rPr kumimoji="1" lang="en-US" altLang="ja-JP" sz="2400" dirty="0">
                <a:solidFill>
                  <a:schemeClr val="tx1"/>
                </a:solidFill>
              </a:rPr>
              <a:t>50</a:t>
            </a:r>
            <a:r>
              <a:rPr kumimoji="1" lang="ja-JP" altLang="en-US" sz="2400" dirty="0">
                <a:solidFill>
                  <a:schemeClr val="tx1"/>
                </a:solidFill>
              </a:rPr>
              <a:t>キロ」の人の体重を物理的に正しく表現しているのは？</a:t>
            </a:r>
            <a:endParaRPr kumimoji="1" lang="en-US" altLang="ja-JP" sz="2400" baseline="30000" dirty="0">
              <a:solidFill>
                <a:schemeClr val="tx1"/>
              </a:solidFill>
            </a:endParaRPr>
          </a:p>
        </p:txBody>
      </p:sp>
      <p:sp>
        <p:nvSpPr>
          <p:cNvPr id="28" name="テキスト ボックス 27"/>
          <p:cNvSpPr txBox="1"/>
          <p:nvPr/>
        </p:nvSpPr>
        <p:spPr>
          <a:xfrm>
            <a:off x="2986564" y="5301208"/>
            <a:ext cx="1441420" cy="1200329"/>
          </a:xfrm>
          <a:prstGeom prst="rect">
            <a:avLst/>
          </a:prstGeom>
          <a:noFill/>
        </p:spPr>
        <p:txBody>
          <a:bodyPr wrap="none" rtlCol="0">
            <a:spAutoFit/>
          </a:bodyPr>
          <a:lstStyle/>
          <a:p>
            <a:pPr marL="457200" indent="-457200" algn="l">
              <a:buFont typeface="+mj-lt"/>
              <a:buAutoNum type="arabicPeriod"/>
            </a:pPr>
            <a:r>
              <a:rPr kumimoji="1" lang="en-US" altLang="ja-JP" sz="2400" dirty="0">
                <a:solidFill>
                  <a:schemeClr val="tx1"/>
                </a:solidFill>
              </a:rPr>
              <a:t>50 kg</a:t>
            </a:r>
          </a:p>
          <a:p>
            <a:pPr marL="457200" indent="-457200" algn="l">
              <a:buFont typeface="+mj-lt"/>
              <a:buAutoNum type="arabicPeriod"/>
            </a:pPr>
            <a:r>
              <a:rPr lang="en-US" altLang="ja-JP" sz="2400" dirty="0">
                <a:solidFill>
                  <a:schemeClr val="tx1"/>
                </a:solidFill>
              </a:rPr>
              <a:t>50 N</a:t>
            </a:r>
          </a:p>
          <a:p>
            <a:pPr marL="457200" indent="-457200" algn="l">
              <a:buFont typeface="+mj-lt"/>
              <a:buAutoNum type="arabicPeriod"/>
            </a:pPr>
            <a:r>
              <a:rPr kumimoji="1" lang="en-US" altLang="ja-JP" sz="2400" dirty="0">
                <a:solidFill>
                  <a:schemeClr val="tx1"/>
                </a:solidFill>
              </a:rPr>
              <a:t>50 </a:t>
            </a:r>
            <a:r>
              <a:rPr kumimoji="1" lang="en-US" altLang="ja-JP" sz="2400" dirty="0" err="1">
                <a:solidFill>
                  <a:schemeClr val="tx1"/>
                </a:solidFill>
              </a:rPr>
              <a:t>kgf</a:t>
            </a:r>
            <a:endParaRPr kumimoji="1" lang="en-US" altLang="ja-JP" sz="2400" baseline="30000" dirty="0">
              <a:solidFill>
                <a:schemeClr val="tx1"/>
              </a:solidFill>
            </a:endParaRPr>
          </a:p>
        </p:txBody>
      </p:sp>
      <p:sp>
        <p:nvSpPr>
          <p:cNvPr id="5" name="テキスト ボックス 4"/>
          <p:cNvSpPr txBox="1"/>
          <p:nvPr/>
        </p:nvSpPr>
        <p:spPr>
          <a:xfrm>
            <a:off x="6922323" y="3740839"/>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sp>
        <p:nvSpPr>
          <p:cNvPr id="6" name="テキスト ボックス 5">
            <a:extLst>
              <a:ext uri="{FF2B5EF4-FFF2-40B4-BE49-F238E27FC236}">
                <a16:creationId xmlns:a16="http://schemas.microsoft.com/office/drawing/2014/main" id="{600122A4-EEC9-446F-B6F7-8B9D27160E87}"/>
              </a:ext>
            </a:extLst>
          </p:cNvPr>
          <p:cNvSpPr txBox="1"/>
          <p:nvPr/>
        </p:nvSpPr>
        <p:spPr>
          <a:xfrm>
            <a:off x="269277" y="1412776"/>
            <a:ext cx="6390955" cy="1815882"/>
          </a:xfrm>
          <a:prstGeom prst="rect">
            <a:avLst/>
          </a:prstGeom>
          <a:noFill/>
          <a:ln>
            <a:solidFill>
              <a:schemeClr val="tx1"/>
            </a:solidFill>
          </a:ln>
        </p:spPr>
        <p:txBody>
          <a:bodyPr wrap="square" rtlCol="0">
            <a:spAutoFit/>
          </a:bodyPr>
          <a:lstStyle/>
          <a:p>
            <a:pPr algn="l"/>
            <a:r>
              <a:rPr kumimoji="1" lang="ja-JP" altLang="en-US" sz="1600" dirty="0">
                <a:solidFill>
                  <a:schemeClr val="tx1"/>
                </a:solidFill>
              </a:rPr>
              <a:t>流体は無数の粒子の集まり</a:t>
            </a:r>
            <a:endParaRPr kumimoji="1" lang="en-US" altLang="ja-JP" sz="1600" dirty="0">
              <a:solidFill>
                <a:schemeClr val="tx1"/>
              </a:solidFill>
            </a:endParaRPr>
          </a:p>
          <a:p>
            <a:pPr algn="l"/>
            <a:r>
              <a:rPr lang="ja-JP" altLang="en-US" sz="1600" dirty="0">
                <a:solidFill>
                  <a:schemeClr val="tx1"/>
                </a:solidFill>
              </a:rPr>
              <a:t>個々の粒子は目に見えないので、質量や速度などを定義しづらい</a:t>
            </a:r>
            <a:endParaRPr lang="en-US" altLang="ja-JP" sz="1600" dirty="0">
              <a:solidFill>
                <a:schemeClr val="tx1"/>
              </a:solidFill>
            </a:endParaRPr>
          </a:p>
          <a:p>
            <a:pPr algn="l"/>
            <a:r>
              <a:rPr kumimoji="1" lang="ja-JP" altLang="en-US" sz="1600" dirty="0">
                <a:solidFill>
                  <a:schemeClr val="tx1"/>
                </a:solidFill>
              </a:rPr>
              <a:t>                                           ↓</a:t>
            </a:r>
            <a:endParaRPr kumimoji="1" lang="en-US" altLang="ja-JP" sz="1600" dirty="0">
              <a:solidFill>
                <a:schemeClr val="tx1"/>
              </a:solidFill>
            </a:endParaRPr>
          </a:p>
          <a:p>
            <a:pPr algn="l"/>
            <a:r>
              <a:rPr lang="ja-JP" altLang="en-US" sz="1600" dirty="0">
                <a:solidFill>
                  <a:schemeClr val="tx1"/>
                </a:solidFill>
              </a:rPr>
              <a:t>流体の中に微小な体積を取り、その質量や速度で物性を定義する</a:t>
            </a:r>
            <a:endParaRPr lang="en-US" altLang="ja-JP" sz="1600" dirty="0">
              <a:solidFill>
                <a:schemeClr val="tx1"/>
              </a:solidFill>
            </a:endParaRPr>
          </a:p>
          <a:p>
            <a:pPr algn="l"/>
            <a:endParaRPr kumimoji="1" lang="en-US" altLang="ja-JP" sz="1600" dirty="0">
              <a:solidFill>
                <a:schemeClr val="tx1"/>
              </a:solidFill>
            </a:endParaRPr>
          </a:p>
          <a:p>
            <a:pPr algn="l"/>
            <a:endParaRPr kumimoji="1" lang="en-US" altLang="ja-JP" sz="1600" dirty="0">
              <a:solidFill>
                <a:schemeClr val="tx1"/>
              </a:solidFill>
            </a:endParaRPr>
          </a:p>
          <a:p>
            <a:pPr algn="l"/>
            <a:r>
              <a:rPr kumimoji="1" lang="ja-JP" altLang="en-US" sz="1600" dirty="0">
                <a:solidFill>
                  <a:schemeClr val="tx1"/>
                </a:solidFill>
              </a:rPr>
              <a:t>まずは「密度」を考えるが、その前に、単位と次元の概念を確認しておく。</a:t>
            </a:r>
            <a:endParaRPr kumimoji="1" lang="en-US" altLang="ja-JP" sz="1600" dirty="0">
              <a:solidFill>
                <a:schemeClr val="tx1"/>
              </a:solidFill>
            </a:endParaRPr>
          </a:p>
        </p:txBody>
      </p:sp>
      <p:sp>
        <p:nvSpPr>
          <p:cNvPr id="7" name="テキスト ボックス 6">
            <a:extLst>
              <a:ext uri="{FF2B5EF4-FFF2-40B4-BE49-F238E27FC236}">
                <a16:creationId xmlns:a16="http://schemas.microsoft.com/office/drawing/2014/main" id="{490CD942-47D6-4144-B115-5EE000F204AC}"/>
              </a:ext>
            </a:extLst>
          </p:cNvPr>
          <p:cNvSpPr txBox="1"/>
          <p:nvPr/>
        </p:nvSpPr>
        <p:spPr>
          <a:xfrm>
            <a:off x="251520" y="116632"/>
            <a:ext cx="6894836" cy="1200329"/>
          </a:xfrm>
          <a:prstGeom prst="rect">
            <a:avLst/>
          </a:prstGeom>
          <a:noFill/>
        </p:spPr>
        <p:txBody>
          <a:bodyPr wrap="none" rtlCol="0">
            <a:spAutoFit/>
          </a:bodyPr>
          <a:lstStyle/>
          <a:p>
            <a:r>
              <a:rPr kumimoji="1" lang="ja-JP" altLang="en-US" dirty="0">
                <a:solidFill>
                  <a:schemeClr val="tx1"/>
                </a:solidFill>
              </a:rPr>
              <a:t>第</a:t>
            </a:r>
            <a:r>
              <a:rPr kumimoji="1" lang="en-US" altLang="ja-JP" dirty="0">
                <a:solidFill>
                  <a:schemeClr val="tx1"/>
                </a:solidFill>
              </a:rPr>
              <a:t>1</a:t>
            </a:r>
            <a:r>
              <a:rPr kumimoji="1" lang="ja-JP" altLang="en-US" dirty="0">
                <a:solidFill>
                  <a:schemeClr val="tx1"/>
                </a:solidFill>
              </a:rPr>
              <a:t>章 水などの流体の物理的性質</a:t>
            </a:r>
            <a:endParaRPr kumimoji="1" lang="en-US" altLang="ja-JP" dirty="0">
              <a:solidFill>
                <a:schemeClr val="tx1"/>
              </a:solidFill>
            </a:endParaRPr>
          </a:p>
          <a:p>
            <a:pPr algn="l"/>
            <a:r>
              <a:rPr kumimoji="1" lang="ja-JP" altLang="en-US" dirty="0">
                <a:solidFill>
                  <a:schemeClr val="tx1"/>
                </a:solidFill>
              </a:rPr>
              <a:t>１．１ 密度</a:t>
            </a:r>
          </a:p>
        </p:txBody>
      </p:sp>
    </p:spTree>
    <p:extLst>
      <p:ext uri="{BB962C8B-B14F-4D97-AF65-F5344CB8AC3E}">
        <p14:creationId xmlns:p14="http://schemas.microsoft.com/office/powerpoint/2010/main" val="109609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p:cNvSpPr txBox="1"/>
          <p:nvPr/>
        </p:nvSpPr>
        <p:spPr>
          <a:xfrm>
            <a:off x="386212" y="116632"/>
            <a:ext cx="2385588" cy="646331"/>
          </a:xfrm>
          <a:prstGeom prst="rect">
            <a:avLst/>
          </a:prstGeom>
          <a:noFill/>
        </p:spPr>
        <p:txBody>
          <a:bodyPr wrap="none" rtlCol="0">
            <a:spAutoFit/>
          </a:bodyPr>
          <a:lstStyle/>
          <a:p>
            <a:r>
              <a:rPr kumimoji="1" lang="ja-JP" altLang="en-US" dirty="0">
                <a:solidFill>
                  <a:schemeClr val="tx1"/>
                </a:solidFill>
              </a:rPr>
              <a:t>質量と重量</a:t>
            </a:r>
          </a:p>
        </p:txBody>
      </p:sp>
      <p:sp>
        <p:nvSpPr>
          <p:cNvPr id="50" name="テキスト ボックス 49"/>
          <p:cNvSpPr txBox="1"/>
          <p:nvPr/>
        </p:nvSpPr>
        <p:spPr>
          <a:xfrm>
            <a:off x="467544" y="1167135"/>
            <a:ext cx="8430513" cy="461665"/>
          </a:xfrm>
          <a:prstGeom prst="rect">
            <a:avLst/>
          </a:prstGeom>
          <a:noFill/>
        </p:spPr>
        <p:txBody>
          <a:bodyPr wrap="none" rtlCol="0">
            <a:spAutoFit/>
          </a:bodyPr>
          <a:lstStyle/>
          <a:p>
            <a:pPr algn="l"/>
            <a:r>
              <a:rPr kumimoji="1" lang="ja-JP" altLang="en-US" sz="2400" dirty="0">
                <a:solidFill>
                  <a:schemeClr val="tx1"/>
                </a:solidFill>
              </a:rPr>
              <a:t>「体重</a:t>
            </a:r>
            <a:r>
              <a:rPr kumimoji="1" lang="en-US" altLang="ja-JP" sz="2400" dirty="0">
                <a:solidFill>
                  <a:schemeClr val="tx1"/>
                </a:solidFill>
              </a:rPr>
              <a:t>50</a:t>
            </a:r>
            <a:r>
              <a:rPr kumimoji="1" lang="ja-JP" altLang="en-US" sz="2400" dirty="0">
                <a:solidFill>
                  <a:schemeClr val="tx1"/>
                </a:solidFill>
              </a:rPr>
              <a:t>キロ」の人の体重を物理的に正しく表現しているのは？</a:t>
            </a:r>
            <a:endParaRPr kumimoji="1" lang="en-US" altLang="ja-JP" sz="2400" baseline="30000" dirty="0">
              <a:solidFill>
                <a:schemeClr val="tx1"/>
              </a:solidFill>
            </a:endParaRPr>
          </a:p>
        </p:txBody>
      </p:sp>
      <p:sp>
        <p:nvSpPr>
          <p:cNvPr id="28" name="テキスト ボックス 27"/>
          <p:cNvSpPr txBox="1"/>
          <p:nvPr/>
        </p:nvSpPr>
        <p:spPr>
          <a:xfrm>
            <a:off x="2986564" y="1844824"/>
            <a:ext cx="1441420" cy="1200329"/>
          </a:xfrm>
          <a:prstGeom prst="rect">
            <a:avLst/>
          </a:prstGeom>
          <a:noFill/>
        </p:spPr>
        <p:txBody>
          <a:bodyPr wrap="none" rtlCol="0">
            <a:spAutoFit/>
          </a:bodyPr>
          <a:lstStyle/>
          <a:p>
            <a:pPr marL="457200" indent="-457200" algn="l">
              <a:buFont typeface="+mj-lt"/>
              <a:buAutoNum type="arabicPeriod"/>
            </a:pPr>
            <a:r>
              <a:rPr kumimoji="1" lang="en-US" altLang="ja-JP" sz="2400" dirty="0">
                <a:solidFill>
                  <a:schemeClr val="tx1"/>
                </a:solidFill>
              </a:rPr>
              <a:t>50 kg</a:t>
            </a:r>
          </a:p>
          <a:p>
            <a:pPr marL="457200" indent="-457200" algn="l">
              <a:buFont typeface="+mj-lt"/>
              <a:buAutoNum type="arabicPeriod"/>
            </a:pPr>
            <a:r>
              <a:rPr lang="en-US" altLang="ja-JP" sz="2400" dirty="0">
                <a:solidFill>
                  <a:schemeClr val="tx1"/>
                </a:solidFill>
              </a:rPr>
              <a:t>50 N</a:t>
            </a:r>
          </a:p>
          <a:p>
            <a:pPr marL="457200" indent="-457200" algn="l">
              <a:buFont typeface="+mj-lt"/>
              <a:buAutoNum type="arabicPeriod"/>
            </a:pPr>
            <a:r>
              <a:rPr kumimoji="1" lang="en-US" altLang="ja-JP" sz="2400" dirty="0">
                <a:solidFill>
                  <a:schemeClr val="tx1"/>
                </a:solidFill>
              </a:rPr>
              <a:t>50 </a:t>
            </a:r>
            <a:r>
              <a:rPr kumimoji="1" lang="en-US" altLang="ja-JP" sz="2400" dirty="0" err="1">
                <a:solidFill>
                  <a:schemeClr val="tx1"/>
                </a:solidFill>
              </a:rPr>
              <a:t>kgf</a:t>
            </a:r>
            <a:endParaRPr kumimoji="1" lang="en-US" altLang="ja-JP" sz="2400" baseline="30000" dirty="0">
              <a:solidFill>
                <a:schemeClr val="tx1"/>
              </a:solidFill>
            </a:endParaRPr>
          </a:p>
        </p:txBody>
      </p:sp>
      <p:sp>
        <p:nvSpPr>
          <p:cNvPr id="5" name="テキスト ボックス 4"/>
          <p:cNvSpPr txBox="1"/>
          <p:nvPr/>
        </p:nvSpPr>
        <p:spPr>
          <a:xfrm>
            <a:off x="467544" y="3284984"/>
            <a:ext cx="4556055" cy="461665"/>
          </a:xfrm>
          <a:prstGeom prst="rect">
            <a:avLst/>
          </a:prstGeom>
          <a:noFill/>
        </p:spPr>
        <p:txBody>
          <a:bodyPr wrap="none" rtlCol="0">
            <a:spAutoFit/>
          </a:bodyPr>
          <a:lstStyle/>
          <a:p>
            <a:pPr algn="l"/>
            <a:r>
              <a:rPr lang="ja-JP" altLang="en-US" sz="2400" dirty="0">
                <a:solidFill>
                  <a:srgbClr val="0000FF"/>
                </a:solidFill>
              </a:rPr>
              <a:t>次元 </a:t>
            </a:r>
            <a:r>
              <a:rPr lang="en-US" altLang="ja-JP" sz="2400" dirty="0">
                <a:solidFill>
                  <a:srgbClr val="0000FF"/>
                </a:solidFill>
              </a:rPr>
              <a:t>(dimension) </a:t>
            </a:r>
            <a:r>
              <a:rPr lang="ja-JP" altLang="en-US" sz="2400" dirty="0">
                <a:solidFill>
                  <a:schemeClr val="tx1"/>
                </a:solidFill>
              </a:rPr>
              <a:t>と </a:t>
            </a:r>
            <a:r>
              <a:rPr lang="ja-JP" altLang="en-US" sz="2400" dirty="0">
                <a:solidFill>
                  <a:srgbClr val="006600"/>
                </a:solidFill>
              </a:rPr>
              <a:t>単位系 </a:t>
            </a:r>
            <a:r>
              <a:rPr lang="en-US" altLang="ja-JP" sz="2400" dirty="0">
                <a:solidFill>
                  <a:srgbClr val="006600"/>
                </a:solidFill>
              </a:rPr>
              <a:t>(units)</a:t>
            </a:r>
            <a:endParaRPr kumimoji="1" lang="en-US" altLang="ja-JP" sz="2400" baseline="30000" dirty="0">
              <a:solidFill>
                <a:srgbClr val="006600"/>
              </a:solidFill>
            </a:endParaRPr>
          </a:p>
        </p:txBody>
      </p:sp>
      <p:sp>
        <p:nvSpPr>
          <p:cNvPr id="6" name="テキスト ボックス 5"/>
          <p:cNvSpPr txBox="1"/>
          <p:nvPr/>
        </p:nvSpPr>
        <p:spPr>
          <a:xfrm>
            <a:off x="619944" y="4430722"/>
            <a:ext cx="1538755" cy="1815882"/>
          </a:xfrm>
          <a:prstGeom prst="rect">
            <a:avLst/>
          </a:prstGeom>
          <a:noFill/>
        </p:spPr>
        <p:txBody>
          <a:bodyPr wrap="none" rtlCol="0">
            <a:spAutoFit/>
          </a:bodyPr>
          <a:lstStyle/>
          <a:p>
            <a:pPr algn="l"/>
            <a:r>
              <a:rPr lang="ja-JP" altLang="en-US" sz="2400" dirty="0">
                <a:solidFill>
                  <a:srgbClr val="0000FF"/>
                </a:solidFill>
              </a:rPr>
              <a:t>長さ </a:t>
            </a:r>
            <a:r>
              <a:rPr lang="en-US" altLang="ja-JP" sz="2400" dirty="0">
                <a:solidFill>
                  <a:srgbClr val="0000FF"/>
                </a:solidFill>
              </a:rPr>
              <a:t>[L]</a:t>
            </a:r>
          </a:p>
          <a:p>
            <a:pPr algn="l"/>
            <a:r>
              <a:rPr lang="ja-JP" altLang="en-US" sz="2400" dirty="0">
                <a:solidFill>
                  <a:srgbClr val="0000FF"/>
                </a:solidFill>
              </a:rPr>
              <a:t>質量 </a:t>
            </a:r>
            <a:r>
              <a:rPr lang="en-US" altLang="ja-JP" sz="2400" dirty="0">
                <a:solidFill>
                  <a:srgbClr val="0000FF"/>
                </a:solidFill>
              </a:rPr>
              <a:t>[M]</a:t>
            </a:r>
          </a:p>
          <a:p>
            <a:pPr algn="l"/>
            <a:r>
              <a:rPr lang="ja-JP" altLang="en-US" sz="2400" dirty="0">
                <a:solidFill>
                  <a:srgbClr val="0000FF"/>
                </a:solidFill>
              </a:rPr>
              <a:t>時間 </a:t>
            </a:r>
            <a:r>
              <a:rPr lang="en-US" altLang="ja-JP" sz="2400" dirty="0">
                <a:solidFill>
                  <a:srgbClr val="0000FF"/>
                </a:solidFill>
              </a:rPr>
              <a:t>[T]</a:t>
            </a:r>
          </a:p>
          <a:p>
            <a:pPr algn="l"/>
            <a:r>
              <a:rPr lang="ja-JP" altLang="en-US" sz="2400" dirty="0">
                <a:solidFill>
                  <a:srgbClr val="0000FF"/>
                </a:solidFill>
              </a:rPr>
              <a:t>力 </a:t>
            </a:r>
            <a:r>
              <a:rPr lang="en-US" altLang="ja-JP" sz="2400" dirty="0">
                <a:solidFill>
                  <a:srgbClr val="0000FF"/>
                </a:solidFill>
              </a:rPr>
              <a:t>[MLT</a:t>
            </a:r>
            <a:r>
              <a:rPr lang="en-US" altLang="ja-JP" sz="2400" baseline="30000" dirty="0">
                <a:solidFill>
                  <a:srgbClr val="0000FF"/>
                </a:solidFill>
              </a:rPr>
              <a:t>-2</a:t>
            </a:r>
            <a:r>
              <a:rPr lang="en-US" altLang="ja-JP" sz="2400" dirty="0">
                <a:solidFill>
                  <a:srgbClr val="0000FF"/>
                </a:solidFill>
              </a:rPr>
              <a:t>]</a:t>
            </a:r>
          </a:p>
          <a:p>
            <a:pPr algn="l"/>
            <a:r>
              <a:rPr kumimoji="1" lang="ja-JP" altLang="en-US" sz="2400" baseline="30000" dirty="0" err="1">
                <a:solidFill>
                  <a:srgbClr val="0000FF"/>
                </a:solidFill>
              </a:rPr>
              <a:t>．．．</a:t>
            </a:r>
            <a:endParaRPr kumimoji="1" lang="en-US" altLang="ja-JP" sz="2400" baseline="30000" dirty="0">
              <a:solidFill>
                <a:srgbClr val="0000FF"/>
              </a:solidFill>
            </a:endParaRPr>
          </a:p>
        </p:txBody>
      </p:sp>
      <p:sp>
        <p:nvSpPr>
          <p:cNvPr id="7" name="テキスト ボックス 6"/>
          <p:cNvSpPr txBox="1"/>
          <p:nvPr/>
        </p:nvSpPr>
        <p:spPr>
          <a:xfrm>
            <a:off x="2306332" y="3789040"/>
            <a:ext cx="3345788" cy="369332"/>
          </a:xfrm>
          <a:prstGeom prst="rect">
            <a:avLst/>
          </a:prstGeom>
          <a:noFill/>
        </p:spPr>
        <p:txBody>
          <a:bodyPr wrap="none" rtlCol="0">
            <a:spAutoFit/>
          </a:bodyPr>
          <a:lstStyle/>
          <a:p>
            <a:pPr algn="l"/>
            <a:r>
              <a:rPr lang="en-US" altLang="ja-JP" sz="1800" dirty="0">
                <a:solidFill>
                  <a:srgbClr val="006600"/>
                </a:solidFill>
              </a:rPr>
              <a:t>SI</a:t>
            </a:r>
            <a:r>
              <a:rPr lang="ja-JP" altLang="en-US" sz="1800" dirty="0">
                <a:solidFill>
                  <a:srgbClr val="006600"/>
                </a:solidFill>
              </a:rPr>
              <a:t> </a:t>
            </a:r>
            <a:r>
              <a:rPr lang="en-US" altLang="ja-JP" sz="1800" dirty="0">
                <a:solidFill>
                  <a:srgbClr val="006600"/>
                </a:solidFill>
              </a:rPr>
              <a:t>(International System) </a:t>
            </a:r>
            <a:r>
              <a:rPr lang="ja-JP" altLang="en-US" sz="1800" dirty="0">
                <a:solidFill>
                  <a:srgbClr val="006600"/>
                </a:solidFill>
              </a:rPr>
              <a:t>単位系</a:t>
            </a:r>
            <a:endParaRPr kumimoji="1" lang="en-US" altLang="ja-JP" sz="1800" baseline="30000" dirty="0">
              <a:solidFill>
                <a:srgbClr val="006600"/>
              </a:solidFill>
            </a:endParaRPr>
          </a:p>
        </p:txBody>
      </p:sp>
      <p:sp>
        <p:nvSpPr>
          <p:cNvPr id="8" name="テキスト ボックス 7"/>
          <p:cNvSpPr txBox="1"/>
          <p:nvPr/>
        </p:nvSpPr>
        <p:spPr>
          <a:xfrm>
            <a:off x="6562792" y="3789040"/>
            <a:ext cx="1338828" cy="369332"/>
          </a:xfrm>
          <a:prstGeom prst="rect">
            <a:avLst/>
          </a:prstGeom>
          <a:noFill/>
        </p:spPr>
        <p:txBody>
          <a:bodyPr wrap="none" rtlCol="0">
            <a:spAutoFit/>
          </a:bodyPr>
          <a:lstStyle/>
          <a:p>
            <a:pPr algn="l"/>
            <a:r>
              <a:rPr lang="ja-JP" altLang="en-US" sz="1800" dirty="0">
                <a:solidFill>
                  <a:schemeClr val="tx1"/>
                </a:solidFill>
              </a:rPr>
              <a:t>工学単位系</a:t>
            </a:r>
            <a:endParaRPr kumimoji="1" lang="en-US" altLang="ja-JP" sz="1800" baseline="30000" dirty="0">
              <a:solidFill>
                <a:schemeClr val="tx1"/>
              </a:solidFill>
            </a:endParaRPr>
          </a:p>
        </p:txBody>
      </p:sp>
      <p:sp>
        <p:nvSpPr>
          <p:cNvPr id="9" name="テキスト ボックス 8"/>
          <p:cNvSpPr txBox="1"/>
          <p:nvPr/>
        </p:nvSpPr>
        <p:spPr>
          <a:xfrm>
            <a:off x="2339752" y="4139788"/>
            <a:ext cx="1377300" cy="369332"/>
          </a:xfrm>
          <a:prstGeom prst="rect">
            <a:avLst/>
          </a:prstGeom>
          <a:noFill/>
        </p:spPr>
        <p:txBody>
          <a:bodyPr wrap="none" rtlCol="0">
            <a:spAutoFit/>
          </a:bodyPr>
          <a:lstStyle/>
          <a:p>
            <a:pPr algn="l"/>
            <a:r>
              <a:rPr lang="en-US" altLang="ja-JP" sz="1800" dirty="0">
                <a:solidFill>
                  <a:srgbClr val="006600"/>
                </a:solidFill>
              </a:rPr>
              <a:t>MKS</a:t>
            </a:r>
            <a:r>
              <a:rPr lang="ja-JP" altLang="en-US" sz="1800" dirty="0">
                <a:solidFill>
                  <a:srgbClr val="006600"/>
                </a:solidFill>
              </a:rPr>
              <a:t>単位系</a:t>
            </a:r>
            <a:endParaRPr kumimoji="1" lang="en-US" altLang="ja-JP" sz="1800" baseline="30000" dirty="0">
              <a:solidFill>
                <a:srgbClr val="006600"/>
              </a:solidFill>
            </a:endParaRPr>
          </a:p>
        </p:txBody>
      </p:sp>
      <p:sp>
        <p:nvSpPr>
          <p:cNvPr id="10" name="テキスト ボックス 9"/>
          <p:cNvSpPr txBox="1"/>
          <p:nvPr/>
        </p:nvSpPr>
        <p:spPr>
          <a:xfrm>
            <a:off x="3986788" y="4132896"/>
            <a:ext cx="1326004" cy="369332"/>
          </a:xfrm>
          <a:prstGeom prst="rect">
            <a:avLst/>
          </a:prstGeom>
          <a:noFill/>
        </p:spPr>
        <p:txBody>
          <a:bodyPr wrap="none" rtlCol="0">
            <a:spAutoFit/>
          </a:bodyPr>
          <a:lstStyle/>
          <a:p>
            <a:pPr algn="l"/>
            <a:r>
              <a:rPr lang="en-US" altLang="ja-JP" sz="1800" dirty="0">
                <a:solidFill>
                  <a:srgbClr val="006600"/>
                </a:solidFill>
              </a:rPr>
              <a:t>CGS</a:t>
            </a:r>
            <a:r>
              <a:rPr lang="ja-JP" altLang="en-US" sz="1800" dirty="0">
                <a:solidFill>
                  <a:srgbClr val="006600"/>
                </a:solidFill>
              </a:rPr>
              <a:t>単位系</a:t>
            </a:r>
            <a:endParaRPr kumimoji="1" lang="en-US" altLang="ja-JP" sz="1800" baseline="30000" dirty="0">
              <a:solidFill>
                <a:srgbClr val="006600"/>
              </a:solidFill>
            </a:endParaRPr>
          </a:p>
        </p:txBody>
      </p:sp>
      <p:sp>
        <p:nvSpPr>
          <p:cNvPr id="11" name="テキスト ボックス 10"/>
          <p:cNvSpPr txBox="1"/>
          <p:nvPr/>
        </p:nvSpPr>
        <p:spPr>
          <a:xfrm>
            <a:off x="2567466" y="4437112"/>
            <a:ext cx="492443" cy="1569660"/>
          </a:xfrm>
          <a:prstGeom prst="rect">
            <a:avLst/>
          </a:prstGeom>
          <a:noFill/>
        </p:spPr>
        <p:txBody>
          <a:bodyPr wrap="none" rtlCol="0">
            <a:spAutoFit/>
          </a:bodyPr>
          <a:lstStyle/>
          <a:p>
            <a:pPr algn="l"/>
            <a:r>
              <a:rPr lang="en-US" altLang="ja-JP" sz="2400" dirty="0">
                <a:solidFill>
                  <a:srgbClr val="006600"/>
                </a:solidFill>
              </a:rPr>
              <a:t>m</a:t>
            </a:r>
          </a:p>
          <a:p>
            <a:pPr algn="l"/>
            <a:r>
              <a:rPr lang="en-US" altLang="ja-JP" sz="2400" dirty="0">
                <a:solidFill>
                  <a:srgbClr val="006600"/>
                </a:solidFill>
              </a:rPr>
              <a:t>kg</a:t>
            </a:r>
          </a:p>
          <a:p>
            <a:pPr algn="l"/>
            <a:r>
              <a:rPr lang="en-US" altLang="ja-JP" sz="2400" dirty="0">
                <a:solidFill>
                  <a:srgbClr val="006600"/>
                </a:solidFill>
              </a:rPr>
              <a:t>s</a:t>
            </a:r>
          </a:p>
          <a:p>
            <a:pPr algn="l"/>
            <a:r>
              <a:rPr lang="en-US" altLang="ja-JP" sz="2400" dirty="0">
                <a:solidFill>
                  <a:srgbClr val="006600"/>
                </a:solidFill>
              </a:rPr>
              <a:t>N</a:t>
            </a:r>
            <a:endParaRPr lang="en-US" altLang="ja-JP" sz="2400" baseline="30000" dirty="0">
              <a:solidFill>
                <a:srgbClr val="006600"/>
              </a:solidFill>
            </a:endParaRPr>
          </a:p>
        </p:txBody>
      </p:sp>
      <p:sp>
        <p:nvSpPr>
          <p:cNvPr id="12" name="テキスト ボックス 11"/>
          <p:cNvSpPr txBox="1"/>
          <p:nvPr/>
        </p:nvSpPr>
        <p:spPr>
          <a:xfrm>
            <a:off x="4295581" y="4437112"/>
            <a:ext cx="782587" cy="1569660"/>
          </a:xfrm>
          <a:prstGeom prst="rect">
            <a:avLst/>
          </a:prstGeom>
          <a:noFill/>
        </p:spPr>
        <p:txBody>
          <a:bodyPr wrap="none" rtlCol="0">
            <a:spAutoFit/>
          </a:bodyPr>
          <a:lstStyle/>
          <a:p>
            <a:pPr algn="l"/>
            <a:r>
              <a:rPr lang="en-US" altLang="ja-JP" sz="2400" dirty="0">
                <a:solidFill>
                  <a:srgbClr val="006600"/>
                </a:solidFill>
              </a:rPr>
              <a:t>cm</a:t>
            </a:r>
          </a:p>
          <a:p>
            <a:pPr algn="l"/>
            <a:r>
              <a:rPr lang="en-US" altLang="ja-JP" sz="2400" dirty="0">
                <a:solidFill>
                  <a:srgbClr val="006600"/>
                </a:solidFill>
              </a:rPr>
              <a:t>g</a:t>
            </a:r>
          </a:p>
          <a:p>
            <a:pPr algn="l"/>
            <a:r>
              <a:rPr lang="en-US" altLang="ja-JP" sz="2400" dirty="0">
                <a:solidFill>
                  <a:srgbClr val="006600"/>
                </a:solidFill>
              </a:rPr>
              <a:t>s</a:t>
            </a:r>
          </a:p>
          <a:p>
            <a:pPr algn="l"/>
            <a:r>
              <a:rPr lang="en-US" altLang="ja-JP" sz="2400" dirty="0">
                <a:solidFill>
                  <a:srgbClr val="006600"/>
                </a:solidFill>
              </a:rPr>
              <a:t>dyne</a:t>
            </a:r>
            <a:endParaRPr kumimoji="1" lang="en-US" altLang="ja-JP" sz="2400" baseline="30000" dirty="0">
              <a:solidFill>
                <a:srgbClr val="006600"/>
              </a:solidFill>
            </a:endParaRPr>
          </a:p>
        </p:txBody>
      </p:sp>
      <p:sp>
        <p:nvSpPr>
          <p:cNvPr id="13" name="テキスト ボックス 12"/>
          <p:cNvSpPr txBox="1"/>
          <p:nvPr/>
        </p:nvSpPr>
        <p:spPr>
          <a:xfrm>
            <a:off x="6887869" y="4437112"/>
            <a:ext cx="595035" cy="1569660"/>
          </a:xfrm>
          <a:prstGeom prst="rect">
            <a:avLst/>
          </a:prstGeom>
          <a:noFill/>
        </p:spPr>
        <p:txBody>
          <a:bodyPr wrap="none" rtlCol="0">
            <a:spAutoFit/>
          </a:bodyPr>
          <a:lstStyle/>
          <a:p>
            <a:pPr algn="l"/>
            <a:r>
              <a:rPr lang="en-US" altLang="ja-JP" sz="2400" dirty="0">
                <a:solidFill>
                  <a:schemeClr val="tx1"/>
                </a:solidFill>
              </a:rPr>
              <a:t>m</a:t>
            </a:r>
          </a:p>
          <a:p>
            <a:pPr algn="l"/>
            <a:r>
              <a:rPr lang="en-US" altLang="ja-JP" sz="2400" dirty="0">
                <a:solidFill>
                  <a:schemeClr val="tx1"/>
                </a:solidFill>
              </a:rPr>
              <a:t>kg</a:t>
            </a:r>
          </a:p>
          <a:p>
            <a:pPr algn="l"/>
            <a:r>
              <a:rPr lang="en-US" altLang="ja-JP" sz="2400" dirty="0">
                <a:solidFill>
                  <a:schemeClr val="tx1"/>
                </a:solidFill>
              </a:rPr>
              <a:t>s</a:t>
            </a:r>
          </a:p>
          <a:p>
            <a:pPr algn="l"/>
            <a:r>
              <a:rPr lang="en-US" altLang="ja-JP" sz="2400" dirty="0" err="1">
                <a:solidFill>
                  <a:schemeClr val="tx1"/>
                </a:solidFill>
              </a:rPr>
              <a:t>kgf</a:t>
            </a:r>
            <a:endParaRPr lang="en-US" altLang="ja-JP" sz="2400" dirty="0">
              <a:solidFill>
                <a:schemeClr val="tx1"/>
              </a:solidFill>
            </a:endParaRPr>
          </a:p>
        </p:txBody>
      </p:sp>
      <p:sp>
        <p:nvSpPr>
          <p:cNvPr id="14" name="テキスト ボックス 13"/>
          <p:cNvSpPr txBox="1"/>
          <p:nvPr/>
        </p:nvSpPr>
        <p:spPr>
          <a:xfrm>
            <a:off x="4354716" y="1844824"/>
            <a:ext cx="4700326" cy="1207318"/>
          </a:xfrm>
          <a:prstGeom prst="rect">
            <a:avLst/>
          </a:prstGeom>
          <a:noFill/>
        </p:spPr>
        <p:txBody>
          <a:bodyPr wrap="none" rtlCol="0">
            <a:spAutoFit/>
          </a:bodyPr>
          <a:lstStyle/>
          <a:p>
            <a:pPr algn="l">
              <a:lnSpc>
                <a:spcPts val="3000"/>
              </a:lnSpc>
            </a:pPr>
            <a:r>
              <a:rPr kumimoji="1" lang="ja-JP" altLang="en-US" sz="2000" dirty="0">
                <a:solidFill>
                  <a:srgbClr val="FF0000"/>
                </a:solidFill>
              </a:rPr>
              <a:t>「質量」であるが、「重さ」ではない</a:t>
            </a:r>
            <a:endParaRPr kumimoji="1" lang="en-US" altLang="ja-JP" sz="2000" dirty="0">
              <a:solidFill>
                <a:srgbClr val="FF0000"/>
              </a:solidFill>
            </a:endParaRPr>
          </a:p>
          <a:p>
            <a:pPr algn="l">
              <a:lnSpc>
                <a:spcPts val="3000"/>
              </a:lnSpc>
            </a:pPr>
            <a:r>
              <a:rPr lang="en-US" altLang="ja-JP" sz="2000" dirty="0">
                <a:solidFill>
                  <a:srgbClr val="FF0000"/>
                </a:solidFill>
              </a:rPr>
              <a:t>50x9.8=490 N</a:t>
            </a:r>
            <a:r>
              <a:rPr lang="ja-JP" altLang="en-US" sz="2000" dirty="0">
                <a:solidFill>
                  <a:srgbClr val="FF0000"/>
                </a:solidFill>
              </a:rPr>
              <a:t> なら、これも正解</a:t>
            </a:r>
            <a:endParaRPr lang="en-US" altLang="ja-JP" sz="2000" dirty="0">
              <a:solidFill>
                <a:srgbClr val="FF0000"/>
              </a:solidFill>
            </a:endParaRPr>
          </a:p>
          <a:p>
            <a:pPr algn="l">
              <a:lnSpc>
                <a:spcPts val="3000"/>
              </a:lnSpc>
            </a:pPr>
            <a:r>
              <a:rPr kumimoji="1" lang="ja-JP" altLang="en-US" sz="2000" dirty="0">
                <a:solidFill>
                  <a:srgbClr val="FF0000"/>
                </a:solidFill>
              </a:rPr>
              <a:t>「質量」</a:t>
            </a:r>
            <a:r>
              <a:rPr kumimoji="1" lang="en-US" altLang="ja-JP" sz="2000" dirty="0">
                <a:solidFill>
                  <a:srgbClr val="FF0000"/>
                </a:solidFill>
              </a:rPr>
              <a:t>50 kg</a:t>
            </a:r>
            <a:r>
              <a:rPr kumimoji="1" lang="ja-JP" altLang="en-US" sz="2000" dirty="0">
                <a:solidFill>
                  <a:srgbClr val="FF0000"/>
                </a:solidFill>
              </a:rPr>
              <a:t>の人に働く重力「</a:t>
            </a:r>
            <a:r>
              <a:rPr kumimoji="1" lang="en-US" altLang="ja-JP" sz="2000" dirty="0">
                <a:solidFill>
                  <a:srgbClr val="FF0000"/>
                </a:solidFill>
              </a:rPr>
              <a:t>50 kg</a:t>
            </a:r>
            <a:r>
              <a:rPr kumimoji="1" lang="ja-JP" altLang="en-US" sz="2000" dirty="0">
                <a:solidFill>
                  <a:srgbClr val="FF0000"/>
                </a:solidFill>
              </a:rPr>
              <a:t>重」とも</a:t>
            </a:r>
            <a:endParaRPr kumimoji="1" lang="en-US" altLang="ja-JP" sz="2000" baseline="30000" dirty="0">
              <a:solidFill>
                <a:srgbClr val="FF0000"/>
              </a:solidFill>
            </a:endParaRPr>
          </a:p>
        </p:txBody>
      </p:sp>
      <p:sp>
        <p:nvSpPr>
          <p:cNvPr id="15" name="テキスト ボックス 14"/>
          <p:cNvSpPr txBox="1"/>
          <p:nvPr/>
        </p:nvSpPr>
        <p:spPr>
          <a:xfrm>
            <a:off x="1475656" y="6279703"/>
            <a:ext cx="4788490" cy="461665"/>
          </a:xfrm>
          <a:prstGeom prst="rect">
            <a:avLst/>
          </a:prstGeom>
          <a:noFill/>
        </p:spPr>
        <p:txBody>
          <a:bodyPr wrap="none" rtlCol="0">
            <a:spAutoFit/>
          </a:bodyPr>
          <a:lstStyle/>
          <a:p>
            <a:pPr algn="l"/>
            <a:r>
              <a:rPr kumimoji="1" lang="en-US" altLang="ja-JP" sz="2400" dirty="0">
                <a:solidFill>
                  <a:schemeClr val="tx1"/>
                </a:solidFill>
              </a:rPr>
              <a:t>50 </a:t>
            </a:r>
            <a:r>
              <a:rPr kumimoji="1" lang="en-US" altLang="ja-JP" sz="2400" dirty="0" err="1">
                <a:solidFill>
                  <a:schemeClr val="tx1"/>
                </a:solidFill>
              </a:rPr>
              <a:t>kgf</a:t>
            </a:r>
            <a:r>
              <a:rPr kumimoji="1" lang="ja-JP" altLang="en-US" sz="2400" dirty="0">
                <a:solidFill>
                  <a:schemeClr val="tx1"/>
                </a:solidFill>
              </a:rPr>
              <a:t> </a:t>
            </a:r>
            <a:r>
              <a:rPr kumimoji="1" lang="en-US" altLang="ja-JP" sz="2400" dirty="0">
                <a:solidFill>
                  <a:schemeClr val="tx1"/>
                </a:solidFill>
              </a:rPr>
              <a:t>= 50 [kg] x 9.8 [m/s2] =490 N</a:t>
            </a:r>
            <a:endParaRPr kumimoji="1" lang="en-US" altLang="ja-JP" sz="2400" baseline="30000" dirty="0">
              <a:solidFill>
                <a:schemeClr val="tx1"/>
              </a:solidFill>
            </a:endParaRPr>
          </a:p>
        </p:txBody>
      </p:sp>
      <p:sp>
        <p:nvSpPr>
          <p:cNvPr id="4" name="乗算 3"/>
          <p:cNvSpPr/>
          <p:nvPr/>
        </p:nvSpPr>
        <p:spPr bwMode="auto">
          <a:xfrm>
            <a:off x="6660232" y="4725144"/>
            <a:ext cx="1008112" cy="1008112"/>
          </a:xfrm>
          <a:prstGeom prst="mathMultiply">
            <a:avLst/>
          </a:prstGeom>
          <a:solidFill>
            <a:srgbClr val="FF0000">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19" name="テキスト ボックス 18"/>
          <p:cNvSpPr txBox="1"/>
          <p:nvPr/>
        </p:nvSpPr>
        <p:spPr>
          <a:xfrm>
            <a:off x="6516216" y="6012577"/>
            <a:ext cx="2612094" cy="584775"/>
          </a:xfrm>
          <a:prstGeom prst="rect">
            <a:avLst/>
          </a:prstGeom>
          <a:noFill/>
        </p:spPr>
        <p:txBody>
          <a:bodyPr wrap="square" rtlCol="0">
            <a:spAutoFit/>
          </a:bodyPr>
          <a:lstStyle/>
          <a:p>
            <a:pPr algn="l"/>
            <a:r>
              <a:rPr lang="ja-JP" altLang="en-US" sz="1600" dirty="0">
                <a:solidFill>
                  <a:srgbClr val="FF0000"/>
                </a:solidFill>
              </a:rPr>
              <a:t>教科書は</a:t>
            </a:r>
            <a:r>
              <a:rPr kumimoji="1" lang="ja-JP" altLang="en-US" sz="1600" dirty="0">
                <a:solidFill>
                  <a:srgbClr val="FF0000"/>
                </a:solidFill>
              </a:rPr>
              <a:t>「</a:t>
            </a:r>
            <a:r>
              <a:rPr kumimoji="1" lang="en-US" altLang="ja-JP" sz="1600" dirty="0">
                <a:solidFill>
                  <a:srgbClr val="FF0000"/>
                </a:solidFill>
              </a:rPr>
              <a:t>50 </a:t>
            </a:r>
            <a:r>
              <a:rPr kumimoji="1" lang="en-US" altLang="ja-JP" sz="1600" dirty="0" err="1">
                <a:solidFill>
                  <a:srgbClr val="FF0000"/>
                </a:solidFill>
              </a:rPr>
              <a:t>kgf</a:t>
            </a:r>
            <a:r>
              <a:rPr kumimoji="1" lang="ja-JP" altLang="en-US" sz="1600" dirty="0">
                <a:solidFill>
                  <a:srgbClr val="FF0000"/>
                </a:solidFill>
              </a:rPr>
              <a:t>」を「</a:t>
            </a:r>
            <a:r>
              <a:rPr kumimoji="1" lang="en-US" altLang="ja-JP" sz="1600" dirty="0">
                <a:solidFill>
                  <a:srgbClr val="FF0000"/>
                </a:solidFill>
              </a:rPr>
              <a:t>50 kg</a:t>
            </a:r>
            <a:r>
              <a:rPr kumimoji="1" lang="ja-JP" altLang="en-US" sz="1600" dirty="0">
                <a:solidFill>
                  <a:srgbClr val="FF0000"/>
                </a:solidFill>
              </a:rPr>
              <a:t>」と表記している</a:t>
            </a:r>
            <a:endParaRPr kumimoji="1" lang="en-US" altLang="ja-JP" sz="1600" baseline="30000" dirty="0">
              <a:solidFill>
                <a:srgbClr val="FF0000"/>
              </a:solidFill>
            </a:endParaRPr>
          </a:p>
        </p:txBody>
      </p:sp>
      <p:sp>
        <p:nvSpPr>
          <p:cNvPr id="18" name="テキスト ボックス 17"/>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sp>
        <p:nvSpPr>
          <p:cNvPr id="20" name="テキスト ボックス 19">
            <a:extLst>
              <a:ext uri="{FF2B5EF4-FFF2-40B4-BE49-F238E27FC236}">
                <a16:creationId xmlns:a16="http://schemas.microsoft.com/office/drawing/2014/main" id="{A6025120-9580-482B-AD9C-CD8B7E6174F2}"/>
              </a:ext>
            </a:extLst>
          </p:cNvPr>
          <p:cNvSpPr txBox="1"/>
          <p:nvPr/>
        </p:nvSpPr>
        <p:spPr>
          <a:xfrm>
            <a:off x="179512" y="1916832"/>
            <a:ext cx="2735044" cy="1054135"/>
          </a:xfrm>
          <a:prstGeom prst="rect">
            <a:avLst/>
          </a:prstGeom>
          <a:noFill/>
        </p:spPr>
        <p:txBody>
          <a:bodyPr wrap="square" rtlCol="0">
            <a:spAutoFit/>
          </a:bodyPr>
          <a:lstStyle/>
          <a:p>
            <a:pPr algn="l">
              <a:lnSpc>
                <a:spcPts val="3000"/>
              </a:lnSpc>
            </a:pPr>
            <a:r>
              <a:rPr lang="ja-JP" altLang="en-US" sz="2000" dirty="0">
                <a:solidFill>
                  <a:srgbClr val="FF0000"/>
                </a:solidFill>
              </a:rPr>
              <a:t>体重は「</a:t>
            </a:r>
            <a:r>
              <a:rPr kumimoji="1" lang="ja-JP" altLang="en-US" sz="2000" dirty="0">
                <a:solidFill>
                  <a:srgbClr val="FF0000"/>
                </a:solidFill>
              </a:rPr>
              <a:t>重さ」</a:t>
            </a:r>
            <a:endParaRPr kumimoji="1" lang="en-US" altLang="ja-JP" sz="2000" dirty="0">
              <a:solidFill>
                <a:srgbClr val="FF0000"/>
              </a:solidFill>
            </a:endParaRPr>
          </a:p>
          <a:p>
            <a:pPr algn="l">
              <a:lnSpc>
                <a:spcPts val="1500"/>
              </a:lnSpc>
            </a:pPr>
            <a:endParaRPr kumimoji="1" lang="en-US" altLang="ja-JP" sz="2000" dirty="0">
              <a:solidFill>
                <a:srgbClr val="FF0000"/>
              </a:solidFill>
            </a:endParaRPr>
          </a:p>
          <a:p>
            <a:pPr algn="l">
              <a:lnSpc>
                <a:spcPts val="1500"/>
              </a:lnSpc>
            </a:pPr>
            <a:r>
              <a:rPr lang="ja-JP" altLang="en-US" sz="2000" baseline="30000" dirty="0">
                <a:solidFill>
                  <a:srgbClr val="FF0000"/>
                </a:solidFill>
              </a:rPr>
              <a:t>質量と重さを混同すると流れの科学だけでなく、力学が理解できない</a:t>
            </a:r>
            <a:endParaRPr kumimoji="1" lang="en-US" altLang="ja-JP" sz="2000" baseline="30000" dirty="0">
              <a:solidFill>
                <a:srgbClr val="FF0000"/>
              </a:solidFill>
            </a:endParaRPr>
          </a:p>
        </p:txBody>
      </p:sp>
      <p:sp>
        <p:nvSpPr>
          <p:cNvPr id="21" name="テキスト ボックス 20">
            <a:extLst>
              <a:ext uri="{FF2B5EF4-FFF2-40B4-BE49-F238E27FC236}">
                <a16:creationId xmlns:a16="http://schemas.microsoft.com/office/drawing/2014/main" id="{78BC519B-B3C5-4737-8A5E-3C6D801CD3F9}"/>
              </a:ext>
            </a:extLst>
          </p:cNvPr>
          <p:cNvSpPr txBox="1"/>
          <p:nvPr/>
        </p:nvSpPr>
        <p:spPr>
          <a:xfrm>
            <a:off x="7698928" y="4221088"/>
            <a:ext cx="1356114" cy="1600438"/>
          </a:xfrm>
          <a:prstGeom prst="rect">
            <a:avLst/>
          </a:prstGeom>
          <a:noFill/>
          <a:ln>
            <a:solidFill>
              <a:schemeClr val="tx1"/>
            </a:solidFill>
          </a:ln>
        </p:spPr>
        <p:txBody>
          <a:bodyPr wrap="square" rtlCol="0">
            <a:spAutoFit/>
          </a:bodyPr>
          <a:lstStyle/>
          <a:p>
            <a:pPr algn="l"/>
            <a:r>
              <a:rPr lang="ja-JP" altLang="en-US" sz="1400" dirty="0">
                <a:solidFill>
                  <a:schemeClr val="tx1"/>
                </a:solidFill>
              </a:rPr>
              <a:t>教科書第</a:t>
            </a:r>
            <a:r>
              <a:rPr lang="en-US" altLang="ja-JP" sz="1400" dirty="0">
                <a:solidFill>
                  <a:schemeClr val="tx1"/>
                </a:solidFill>
              </a:rPr>
              <a:t>1</a:t>
            </a:r>
            <a:r>
              <a:rPr lang="ja-JP" altLang="en-US" sz="1400" dirty="0">
                <a:solidFill>
                  <a:schemeClr val="tx1"/>
                </a:solidFill>
              </a:rPr>
              <a:t>章の表では、「工学単位系」が用いられている。混乱のもととなるので、授業では使わない。</a:t>
            </a:r>
            <a:endParaRPr kumimoji="1" lang="ja-JP" altLang="en-US" sz="1400" dirty="0">
              <a:solidFill>
                <a:schemeClr val="tx1"/>
              </a:solidFill>
            </a:endParaRPr>
          </a:p>
        </p:txBody>
      </p:sp>
      <p:sp>
        <p:nvSpPr>
          <p:cNvPr id="2" name="楕円 1">
            <a:extLst>
              <a:ext uri="{FF2B5EF4-FFF2-40B4-BE49-F238E27FC236}">
                <a16:creationId xmlns:a16="http://schemas.microsoft.com/office/drawing/2014/main" id="{3B8C31DC-24D1-4EB1-BAA7-547C78551F16}"/>
              </a:ext>
            </a:extLst>
          </p:cNvPr>
          <p:cNvSpPr/>
          <p:nvPr/>
        </p:nvSpPr>
        <p:spPr bwMode="auto">
          <a:xfrm>
            <a:off x="2914556" y="2588554"/>
            <a:ext cx="1513428" cy="513348"/>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5899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50583" y="1603319"/>
            <a:ext cx="3995936" cy="2247714"/>
          </a:xfrm>
          <a:prstGeom prst="rect">
            <a:avLst/>
          </a:prstGeom>
        </p:spPr>
      </p:pic>
      <p:sp>
        <p:nvSpPr>
          <p:cNvPr id="63" name="テキスト ボックス 62"/>
          <p:cNvSpPr txBox="1"/>
          <p:nvPr/>
        </p:nvSpPr>
        <p:spPr>
          <a:xfrm>
            <a:off x="179512" y="5229200"/>
            <a:ext cx="2481770" cy="1200329"/>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a:p>
            <a:pPr algn="l"/>
            <a:r>
              <a:rPr lang="ja-JP" altLang="en-US" sz="2400" dirty="0">
                <a:solidFill>
                  <a:schemeClr val="tx1"/>
                </a:solidFill>
              </a:rPr>
              <a:t>流速</a:t>
            </a:r>
            <a:endParaRPr lang="en-US" altLang="ja-JP" sz="2400" dirty="0">
              <a:solidFill>
                <a:schemeClr val="tx1"/>
              </a:solidFill>
            </a:endParaRPr>
          </a:p>
          <a:p>
            <a:pPr algn="l"/>
            <a:r>
              <a:rPr kumimoji="1" lang="ja-JP" altLang="en-US" sz="2400" dirty="0">
                <a:solidFill>
                  <a:schemeClr val="tx1"/>
                </a:solidFill>
              </a:rPr>
              <a:t>圧力    ・せん断力</a:t>
            </a:r>
          </a:p>
        </p:txBody>
      </p:sp>
      <p:sp>
        <p:nvSpPr>
          <p:cNvPr id="29" name="テキスト ボックス 28"/>
          <p:cNvSpPr txBox="1"/>
          <p:nvPr/>
        </p:nvSpPr>
        <p:spPr>
          <a:xfrm>
            <a:off x="603429" y="4797152"/>
            <a:ext cx="1901483" cy="461665"/>
          </a:xfrm>
          <a:prstGeom prst="rect">
            <a:avLst/>
          </a:prstGeom>
          <a:noFill/>
        </p:spPr>
        <p:txBody>
          <a:bodyPr wrap="none" rtlCol="0">
            <a:spAutoFit/>
          </a:bodyPr>
          <a:lstStyle/>
          <a:p>
            <a:pPr algn="l"/>
            <a:r>
              <a:rPr kumimoji="1" lang="ja-JP" altLang="en-US" sz="2400" dirty="0">
                <a:solidFill>
                  <a:srgbClr val="FF0000"/>
                </a:solidFill>
              </a:rPr>
              <a:t>変形し続ける</a:t>
            </a:r>
          </a:p>
        </p:txBody>
      </p:sp>
      <p:sp>
        <p:nvSpPr>
          <p:cNvPr id="38" name="テキスト ボックス 37"/>
          <p:cNvSpPr txBox="1"/>
          <p:nvPr/>
        </p:nvSpPr>
        <p:spPr>
          <a:xfrm>
            <a:off x="1477397" y="5445224"/>
            <a:ext cx="646331" cy="369332"/>
          </a:xfrm>
          <a:prstGeom prst="rect">
            <a:avLst/>
          </a:prstGeom>
          <a:noFill/>
        </p:spPr>
        <p:txBody>
          <a:bodyPr wrap="none" rtlCol="0">
            <a:spAutoFit/>
          </a:bodyPr>
          <a:lstStyle/>
          <a:p>
            <a:pPr algn="l"/>
            <a:r>
              <a:rPr kumimoji="1" lang="ja-JP" altLang="en-US" sz="1800" dirty="0">
                <a:solidFill>
                  <a:srgbClr val="0000FF"/>
                </a:solidFill>
              </a:rPr>
              <a:t>粘性</a:t>
            </a:r>
          </a:p>
        </p:txBody>
      </p:sp>
      <p:sp>
        <p:nvSpPr>
          <p:cNvPr id="39" name="テキスト ボックス 38"/>
          <p:cNvSpPr txBox="1"/>
          <p:nvPr/>
        </p:nvSpPr>
        <p:spPr>
          <a:xfrm>
            <a:off x="323528" y="6372036"/>
            <a:ext cx="2492990" cy="369332"/>
          </a:xfrm>
          <a:prstGeom prst="rect">
            <a:avLst/>
          </a:prstGeom>
          <a:noFill/>
        </p:spPr>
        <p:txBody>
          <a:bodyPr wrap="none" rtlCol="0">
            <a:spAutoFit/>
          </a:bodyPr>
          <a:lstStyle/>
          <a:p>
            <a:pPr algn="l"/>
            <a:r>
              <a:rPr kumimoji="1" lang="ja-JP" altLang="en-US" sz="1800" dirty="0">
                <a:solidFill>
                  <a:srgbClr val="0000FF"/>
                </a:solidFill>
              </a:rPr>
              <a:t>質量保存＋運動</a:t>
            </a:r>
            <a:r>
              <a:rPr lang="ja-JP" altLang="en-US" sz="1800" dirty="0">
                <a:solidFill>
                  <a:srgbClr val="0000FF"/>
                </a:solidFill>
              </a:rPr>
              <a:t>量保存</a:t>
            </a:r>
            <a:endParaRPr kumimoji="1" lang="ja-JP" altLang="en-US" sz="1800" dirty="0">
              <a:solidFill>
                <a:srgbClr val="0000FF"/>
              </a:solidFill>
            </a:endParaRPr>
          </a:p>
        </p:txBody>
      </p:sp>
      <mc:AlternateContent xmlns:mc="http://schemas.openxmlformats.org/markup-compatibility/2006" xmlns:a14="http://schemas.microsoft.com/office/drawing/2010/main">
        <mc:Choice Requires="a14">
          <p:sp>
            <p:nvSpPr>
              <p:cNvPr id="41" name="テキスト ボックス 40"/>
              <p:cNvSpPr txBox="1"/>
              <p:nvPr/>
            </p:nvSpPr>
            <p:spPr>
              <a:xfrm>
                <a:off x="1015399" y="5221317"/>
                <a:ext cx="2442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1015399" y="5221317"/>
                <a:ext cx="244233" cy="369332"/>
              </a:xfrm>
              <a:prstGeom prst="rect">
                <a:avLst/>
              </a:prstGeom>
              <a:blipFill>
                <a:blip r:embed="rId5"/>
                <a:stretch>
                  <a:fillRect l="-30000" r="-30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1020596" y="5636054"/>
                <a:ext cx="2514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𝑢</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20596" y="5636054"/>
                <a:ext cx="251479" cy="369332"/>
              </a:xfrm>
              <a:prstGeom prst="rect">
                <a:avLst/>
              </a:prstGeom>
              <a:blipFill>
                <a:blip r:embed="rId6"/>
                <a:stretch>
                  <a:fillRect l="-14286" r="-14286"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908440" y="6011996"/>
                <a:ext cx="242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𝑝</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908440" y="6011996"/>
                <a:ext cx="242631" cy="369332"/>
              </a:xfrm>
              <a:prstGeom prst="rect">
                <a:avLst/>
              </a:prstGeom>
              <a:blipFill>
                <a:blip r:embed="rId7"/>
                <a:stretch>
                  <a:fillRect l="-30000" r="-30000"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2556805" y="5963637"/>
                <a:ext cx="214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𝜏</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2556805" y="5963637"/>
                <a:ext cx="214995" cy="369332"/>
              </a:xfrm>
              <a:prstGeom prst="rect">
                <a:avLst/>
              </a:prstGeom>
              <a:blipFill>
                <a:blip r:embed="rId8"/>
                <a:stretch>
                  <a:fillRect l="-16667" r="-16667" b="-1639"/>
                </a:stretch>
              </a:blipFill>
            </p:spPr>
            <p:txBody>
              <a:bodyPr/>
              <a:lstStyle/>
              <a:p>
                <a:r>
                  <a:rPr lang="ja-JP" altLang="en-US">
                    <a:noFill/>
                  </a:rPr>
                  <a:t> </a:t>
                </a:r>
              </a:p>
            </p:txBody>
          </p:sp>
        </mc:Fallback>
      </mc:AlternateContent>
      <p:sp>
        <p:nvSpPr>
          <p:cNvPr id="4" name="正方形/長方形 3"/>
          <p:cNvSpPr/>
          <p:nvPr/>
        </p:nvSpPr>
        <p:spPr bwMode="auto">
          <a:xfrm>
            <a:off x="1187624" y="1052736"/>
            <a:ext cx="216024" cy="216024"/>
          </a:xfrm>
          <a:prstGeom prst="rect">
            <a:avLst/>
          </a:prstGeom>
          <a:noFill/>
          <a:ln w="285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5" name="テキスト ボックス 44"/>
          <p:cNvSpPr txBox="1"/>
          <p:nvPr/>
        </p:nvSpPr>
        <p:spPr>
          <a:xfrm>
            <a:off x="3347864" y="951111"/>
            <a:ext cx="800219" cy="461665"/>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46" name="テキスト ボックス 45"/>
              <p:cNvSpPr txBox="1"/>
              <p:nvPr/>
            </p:nvSpPr>
            <p:spPr>
              <a:xfrm>
                <a:off x="4283968" y="793313"/>
                <a:ext cx="913199"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𝑀</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4283968" y="793313"/>
                <a:ext cx="913199" cy="691471"/>
              </a:xfrm>
              <a:prstGeom prst="rect">
                <a:avLst/>
              </a:prstGeom>
              <a:blipFill>
                <a:blip r:embed="rId9"/>
                <a:stretch>
                  <a:fillRect/>
                </a:stretch>
              </a:blipFill>
            </p:spPr>
            <p:txBody>
              <a:bodyPr/>
              <a:lstStyle/>
              <a:p>
                <a:r>
                  <a:rPr lang="ja-JP" altLang="en-US">
                    <a:noFill/>
                  </a:rPr>
                  <a:t> </a:t>
                </a:r>
              </a:p>
            </p:txBody>
          </p:sp>
        </mc:Fallback>
      </mc:AlternateContent>
      <p:sp>
        <p:nvSpPr>
          <p:cNvPr id="47" name="テキスト ボックス 46"/>
          <p:cNvSpPr txBox="1"/>
          <p:nvPr/>
        </p:nvSpPr>
        <p:spPr>
          <a:xfrm>
            <a:off x="4111363" y="755412"/>
            <a:ext cx="604653" cy="369332"/>
          </a:xfrm>
          <a:prstGeom prst="rect">
            <a:avLst/>
          </a:prstGeom>
          <a:noFill/>
        </p:spPr>
        <p:txBody>
          <a:bodyPr wrap="none" rtlCol="0">
            <a:spAutoFit/>
          </a:bodyPr>
          <a:lstStyle/>
          <a:p>
            <a:pPr algn="l"/>
            <a:r>
              <a:rPr lang="ja-JP" altLang="en-US" sz="1800" dirty="0">
                <a:solidFill>
                  <a:srgbClr val="006600"/>
                </a:solidFill>
              </a:rPr>
              <a:t>ロー</a:t>
            </a:r>
            <a:endParaRPr kumimoji="1" lang="en-US" altLang="ja-JP" sz="1800" dirty="0">
              <a:solidFill>
                <a:srgbClr val="006600"/>
              </a:solidFill>
            </a:endParaRPr>
          </a:p>
        </p:txBody>
      </p:sp>
      <p:sp>
        <p:nvSpPr>
          <p:cNvPr id="48" name="テキスト ボックス 47"/>
          <p:cNvSpPr txBox="1"/>
          <p:nvPr/>
        </p:nvSpPr>
        <p:spPr>
          <a:xfrm>
            <a:off x="5292080" y="663079"/>
            <a:ext cx="800219" cy="461665"/>
          </a:xfrm>
          <a:prstGeom prst="rect">
            <a:avLst/>
          </a:prstGeom>
          <a:noFill/>
        </p:spPr>
        <p:txBody>
          <a:bodyPr wrap="none" rtlCol="0">
            <a:spAutoFit/>
          </a:bodyPr>
          <a:lstStyle/>
          <a:p>
            <a:pPr algn="l"/>
            <a:r>
              <a:rPr kumimoji="1" lang="ja-JP" altLang="en-US" sz="2400" dirty="0">
                <a:solidFill>
                  <a:schemeClr val="tx1"/>
                </a:solidFill>
              </a:rPr>
              <a:t>質量</a:t>
            </a:r>
            <a:endParaRPr kumimoji="1" lang="en-US" altLang="ja-JP" sz="2400" dirty="0">
              <a:solidFill>
                <a:schemeClr val="tx1"/>
              </a:solidFill>
            </a:endParaRPr>
          </a:p>
        </p:txBody>
      </p:sp>
      <p:sp>
        <p:nvSpPr>
          <p:cNvPr id="49" name="テキスト ボックス 48"/>
          <p:cNvSpPr txBox="1"/>
          <p:nvPr/>
        </p:nvSpPr>
        <p:spPr>
          <a:xfrm>
            <a:off x="5292080" y="1167135"/>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0" name="テキスト ボックス 49"/>
          <p:cNvSpPr txBox="1"/>
          <p:nvPr/>
        </p:nvSpPr>
        <p:spPr>
          <a:xfrm>
            <a:off x="3394758" y="1743199"/>
            <a:ext cx="4628190" cy="461665"/>
          </a:xfrm>
          <a:prstGeom prst="rect">
            <a:avLst/>
          </a:prstGeom>
          <a:noFill/>
        </p:spPr>
        <p:txBody>
          <a:bodyPr wrap="none" rtlCol="0">
            <a:spAutoFit/>
          </a:bodyPr>
          <a:lstStyle/>
          <a:p>
            <a:pPr algn="l"/>
            <a:r>
              <a:rPr kumimoji="1" lang="ja-JP" altLang="en-US" sz="2400" dirty="0">
                <a:solidFill>
                  <a:schemeClr val="tx1"/>
                </a:solidFill>
              </a:rPr>
              <a:t>水の密度（</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1.0 g/cm</a:t>
            </a:r>
            <a:r>
              <a:rPr kumimoji="1" lang="en-US" altLang="ja-JP" sz="2400" baseline="30000" dirty="0">
                <a:solidFill>
                  <a:schemeClr val="tx1"/>
                </a:solidFill>
              </a:rPr>
              <a:t>3</a:t>
            </a:r>
          </a:p>
        </p:txBody>
      </p:sp>
      <p:sp>
        <p:nvSpPr>
          <p:cNvPr id="51" name="テキスト ボックス 50"/>
          <p:cNvSpPr txBox="1"/>
          <p:nvPr/>
        </p:nvSpPr>
        <p:spPr>
          <a:xfrm>
            <a:off x="3411921" y="2247255"/>
            <a:ext cx="5397631" cy="461665"/>
          </a:xfrm>
          <a:prstGeom prst="rect">
            <a:avLst/>
          </a:prstGeom>
          <a:noFill/>
        </p:spPr>
        <p:txBody>
          <a:bodyPr wrap="none" rtlCol="0">
            <a:spAutoFit/>
          </a:bodyPr>
          <a:lstStyle/>
          <a:p>
            <a:pPr algn="l"/>
            <a:r>
              <a:rPr lang="ja-JP" altLang="en-US" sz="2400" dirty="0">
                <a:solidFill>
                  <a:schemeClr val="tx1"/>
                </a:solidFill>
              </a:rPr>
              <a:t>空気</a:t>
            </a:r>
            <a:r>
              <a:rPr kumimoji="1" lang="ja-JP" altLang="en-US" sz="2400" dirty="0">
                <a:solidFill>
                  <a:schemeClr val="tx1"/>
                </a:solidFill>
              </a:rPr>
              <a:t>の密度（</a:t>
            </a:r>
            <a:r>
              <a:rPr kumimoji="1" lang="en-US" altLang="ja-JP" sz="2400" dirty="0">
                <a:solidFill>
                  <a:schemeClr val="tx1"/>
                </a:solidFill>
              </a:rPr>
              <a:t>0℃</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0.0013 g/cm</a:t>
            </a:r>
            <a:r>
              <a:rPr kumimoji="1" lang="en-US" altLang="ja-JP" sz="2400" baseline="30000" dirty="0">
                <a:solidFill>
                  <a:schemeClr val="tx1"/>
                </a:solidFill>
              </a:rPr>
              <a:t>3</a:t>
            </a:r>
          </a:p>
        </p:txBody>
      </p:sp>
      <p:cxnSp>
        <p:nvCxnSpPr>
          <p:cNvPr id="10" name="直線矢印コネクタ 9"/>
          <p:cNvCxnSpPr>
            <a:cxnSpLocks/>
            <a:stCxn id="45" idx="1"/>
            <a:endCxn id="4" idx="3"/>
          </p:cNvCxnSpPr>
          <p:nvPr/>
        </p:nvCxnSpPr>
        <p:spPr bwMode="auto">
          <a:xfrm flipH="1" flipV="1">
            <a:off x="1403648" y="1160748"/>
            <a:ext cx="1944216" cy="21196"/>
          </a:xfrm>
          <a:prstGeom prst="straightConnector1">
            <a:avLst/>
          </a:prstGeom>
          <a:solidFill>
            <a:srgbClr val="3399FF"/>
          </a:solidFill>
          <a:ln w="38100" cap="flat" cmpd="sng" algn="ctr">
            <a:solidFill>
              <a:srgbClr val="FF0000"/>
            </a:solidFill>
            <a:prstDash val="solid"/>
            <a:round/>
            <a:headEnd type="none" w="med" len="med"/>
            <a:tailEnd type="triangle"/>
          </a:ln>
          <a:effectLst>
            <a:glow rad="25400">
              <a:schemeClr val="accent4">
                <a:satMod val="175000"/>
              </a:schemeClr>
            </a:glow>
          </a:effectLst>
        </p:spPr>
      </p:cxnSp>
      <p:sp>
        <p:nvSpPr>
          <p:cNvPr id="28" name="テキスト ボックス 27"/>
          <p:cNvSpPr txBox="1"/>
          <p:nvPr/>
        </p:nvSpPr>
        <p:spPr>
          <a:xfrm>
            <a:off x="7230735" y="1340768"/>
            <a:ext cx="1157689" cy="461665"/>
          </a:xfrm>
          <a:prstGeom prst="rect">
            <a:avLst/>
          </a:prstGeom>
          <a:noFill/>
        </p:spPr>
        <p:txBody>
          <a:bodyPr wrap="none" rtlCol="0">
            <a:spAutoFit/>
          </a:bodyPr>
          <a:lstStyle/>
          <a:p>
            <a:pPr algn="l"/>
            <a:r>
              <a:rPr kumimoji="1" lang="en-US" altLang="ja-JP" sz="2400" dirty="0">
                <a:solidFill>
                  <a:srgbClr val="FF0000"/>
                </a:solidFill>
              </a:rPr>
              <a:t>1.0 t/m</a:t>
            </a:r>
            <a:r>
              <a:rPr kumimoji="1" lang="en-US" altLang="ja-JP" sz="2400" baseline="30000" dirty="0">
                <a:solidFill>
                  <a:srgbClr val="FF0000"/>
                </a:solidFill>
              </a:rPr>
              <a:t>3</a:t>
            </a:r>
          </a:p>
        </p:txBody>
      </p:sp>
      <p:sp>
        <p:nvSpPr>
          <p:cNvPr id="30" name="テキスト ボックス 29"/>
          <p:cNvSpPr txBox="1"/>
          <p:nvPr/>
        </p:nvSpPr>
        <p:spPr>
          <a:xfrm>
            <a:off x="7236296" y="2535287"/>
            <a:ext cx="1380506" cy="461665"/>
          </a:xfrm>
          <a:prstGeom prst="rect">
            <a:avLst/>
          </a:prstGeom>
          <a:noFill/>
        </p:spPr>
        <p:txBody>
          <a:bodyPr wrap="none" rtlCol="0">
            <a:spAutoFit/>
          </a:bodyPr>
          <a:lstStyle/>
          <a:p>
            <a:pPr algn="l"/>
            <a:r>
              <a:rPr kumimoji="1" lang="en-US" altLang="ja-JP" sz="2400" dirty="0">
                <a:solidFill>
                  <a:srgbClr val="FF0000"/>
                </a:solidFill>
              </a:rPr>
              <a:t>1.3 kg/m</a:t>
            </a:r>
            <a:r>
              <a:rPr kumimoji="1" lang="en-US" altLang="ja-JP" sz="2400" baseline="30000" dirty="0">
                <a:solidFill>
                  <a:srgbClr val="FF0000"/>
                </a:solidFill>
              </a:rPr>
              <a:t>3</a:t>
            </a:r>
          </a:p>
        </p:txBody>
      </p:sp>
      <p:sp>
        <p:nvSpPr>
          <p:cNvPr id="31" name="テキスト ボックス 30"/>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sp>
        <p:nvSpPr>
          <p:cNvPr id="33" name="テキスト ボックス 32">
            <a:extLst>
              <a:ext uri="{FF2B5EF4-FFF2-40B4-BE49-F238E27FC236}">
                <a16:creationId xmlns:a16="http://schemas.microsoft.com/office/drawing/2014/main" id="{9295F300-EA4E-4BA3-953C-2334F864ED87}"/>
              </a:ext>
            </a:extLst>
          </p:cNvPr>
          <p:cNvSpPr txBox="1"/>
          <p:nvPr/>
        </p:nvSpPr>
        <p:spPr>
          <a:xfrm>
            <a:off x="35496" y="44624"/>
            <a:ext cx="2161168" cy="646331"/>
          </a:xfrm>
          <a:prstGeom prst="rect">
            <a:avLst/>
          </a:prstGeom>
          <a:noFill/>
        </p:spPr>
        <p:txBody>
          <a:bodyPr wrap="none" rtlCol="0">
            <a:spAutoFit/>
          </a:bodyPr>
          <a:lstStyle/>
          <a:p>
            <a:r>
              <a:rPr kumimoji="1" lang="ja-JP" altLang="en-US" dirty="0">
                <a:solidFill>
                  <a:schemeClr val="tx1"/>
                </a:solidFill>
              </a:rPr>
              <a:t>１．１ 密度</a:t>
            </a:r>
          </a:p>
        </p:txBody>
      </p:sp>
      <p:sp>
        <p:nvSpPr>
          <p:cNvPr id="34" name="テキスト ボックス 33">
            <a:extLst>
              <a:ext uri="{FF2B5EF4-FFF2-40B4-BE49-F238E27FC236}">
                <a16:creationId xmlns:a16="http://schemas.microsoft.com/office/drawing/2014/main" id="{7400F678-1EFB-4099-8592-2EAE932EEC84}"/>
              </a:ext>
            </a:extLst>
          </p:cNvPr>
          <p:cNvSpPr txBox="1"/>
          <p:nvPr/>
        </p:nvSpPr>
        <p:spPr>
          <a:xfrm>
            <a:off x="8413193" y="1196752"/>
            <a:ext cx="983343" cy="584775"/>
          </a:xfrm>
          <a:prstGeom prst="rect">
            <a:avLst/>
          </a:prstGeom>
          <a:noFill/>
        </p:spPr>
        <p:txBody>
          <a:bodyPr wrap="square" rtlCol="0">
            <a:spAutoFit/>
          </a:bodyPr>
          <a:lstStyle/>
          <a:p>
            <a:pPr algn="l"/>
            <a:r>
              <a:rPr kumimoji="1" lang="ja-JP" altLang="en-US" sz="1600" dirty="0">
                <a:solidFill>
                  <a:srgbClr val="FF0000"/>
                </a:solidFill>
              </a:rPr>
              <a:t>約千倍重い</a:t>
            </a:r>
            <a:endParaRPr kumimoji="1" lang="en-US" altLang="ja-JP" sz="1600" baseline="30000" dirty="0">
              <a:solidFill>
                <a:srgbClr val="FF0000"/>
              </a:solidFill>
            </a:endParaRPr>
          </a:p>
        </p:txBody>
      </p:sp>
      <p:sp>
        <p:nvSpPr>
          <p:cNvPr id="3" name="フリーフォーム: 図形 2">
            <a:extLst>
              <a:ext uri="{FF2B5EF4-FFF2-40B4-BE49-F238E27FC236}">
                <a16:creationId xmlns:a16="http://schemas.microsoft.com/office/drawing/2014/main" id="{C80C3B14-D4DB-43DE-9558-190FFB76A406}"/>
              </a:ext>
            </a:extLst>
          </p:cNvPr>
          <p:cNvSpPr/>
          <p:nvPr/>
        </p:nvSpPr>
        <p:spPr bwMode="auto">
          <a:xfrm>
            <a:off x="8343900" y="1665514"/>
            <a:ext cx="496387" cy="1151165"/>
          </a:xfrm>
          <a:custGeom>
            <a:avLst/>
            <a:gdLst>
              <a:gd name="connsiteX0" fmla="*/ 236764 w 496387"/>
              <a:gd name="connsiteY0" fmla="*/ 1151165 h 1151165"/>
              <a:gd name="connsiteX1" fmla="*/ 489857 w 496387"/>
              <a:gd name="connsiteY1" fmla="*/ 522515 h 1151165"/>
              <a:gd name="connsiteX2" fmla="*/ 0 w 496387"/>
              <a:gd name="connsiteY2" fmla="*/ 0 h 1151165"/>
            </a:gdLst>
            <a:ahLst/>
            <a:cxnLst>
              <a:cxn ang="0">
                <a:pos x="connsiteX0" y="connsiteY0"/>
              </a:cxn>
              <a:cxn ang="0">
                <a:pos x="connsiteX1" y="connsiteY1"/>
              </a:cxn>
              <a:cxn ang="0">
                <a:pos x="connsiteX2" y="connsiteY2"/>
              </a:cxn>
            </a:cxnLst>
            <a:rect l="l" t="t" r="r" b="b"/>
            <a:pathLst>
              <a:path w="496387" h="1151165">
                <a:moveTo>
                  <a:pt x="236764" y="1151165"/>
                </a:moveTo>
                <a:cubicBezTo>
                  <a:pt x="383041" y="932770"/>
                  <a:pt x="529318" y="714376"/>
                  <a:pt x="489857" y="522515"/>
                </a:cubicBezTo>
                <a:cubicBezTo>
                  <a:pt x="450396" y="330654"/>
                  <a:pt x="225198" y="165327"/>
                  <a:pt x="0" y="0"/>
                </a:cubicBezTo>
              </a:path>
            </a:pathLst>
          </a:custGeom>
          <a:noFill/>
          <a:ln w="19050" cap="flat" cmpd="sng" algn="ctr">
            <a:solidFill>
              <a:srgbClr val="FF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6" name="テキスト ボックス 35">
            <a:extLst>
              <a:ext uri="{FF2B5EF4-FFF2-40B4-BE49-F238E27FC236}">
                <a16:creationId xmlns:a16="http://schemas.microsoft.com/office/drawing/2014/main" id="{9CB83950-CC38-4ABC-9909-DC4C6BAD615F}"/>
              </a:ext>
            </a:extLst>
          </p:cNvPr>
          <p:cNvSpPr txBox="1"/>
          <p:nvPr/>
        </p:nvSpPr>
        <p:spPr>
          <a:xfrm>
            <a:off x="3365621" y="3140968"/>
            <a:ext cx="4806779" cy="1815882"/>
          </a:xfrm>
          <a:prstGeom prst="rect">
            <a:avLst/>
          </a:prstGeom>
          <a:noFill/>
          <a:ln>
            <a:solidFill>
              <a:schemeClr val="tx1"/>
            </a:solidFill>
          </a:ln>
        </p:spPr>
        <p:txBody>
          <a:bodyPr wrap="square" rtlCol="0">
            <a:spAutoFit/>
          </a:bodyPr>
          <a:lstStyle/>
          <a:p>
            <a:pPr algn="l"/>
            <a:r>
              <a:rPr kumimoji="1" lang="ja-JP" altLang="en-US" sz="1600" dirty="0">
                <a:solidFill>
                  <a:schemeClr val="tx1"/>
                </a:solidFill>
              </a:rPr>
              <a:t>・同じ体積では、水は空気より約千倍重い。</a:t>
            </a:r>
            <a:endParaRPr kumimoji="1" lang="en-US" altLang="ja-JP" sz="1600" dirty="0">
              <a:solidFill>
                <a:schemeClr val="tx1"/>
              </a:solidFill>
            </a:endParaRPr>
          </a:p>
          <a:p>
            <a:pPr algn="l"/>
            <a:r>
              <a:rPr lang="ja-JP" altLang="en-US" sz="1600" dirty="0">
                <a:solidFill>
                  <a:schemeClr val="tx1"/>
                </a:solidFill>
              </a:rPr>
              <a:t>→ 水の流れの方が、重い物質を大量に運べる</a:t>
            </a:r>
            <a:endParaRPr lang="en-US" altLang="ja-JP" sz="1600" dirty="0">
              <a:solidFill>
                <a:schemeClr val="tx1"/>
              </a:solidFill>
            </a:endParaRPr>
          </a:p>
          <a:p>
            <a:pPr algn="l"/>
            <a:r>
              <a:rPr kumimoji="1" lang="ja-JP" altLang="en-US" sz="1600" dirty="0">
                <a:solidFill>
                  <a:schemeClr val="tx1"/>
                </a:solidFill>
              </a:rPr>
              <a:t>→ 生物体内で物質輸送に巧みに利用（ヒトも体重の</a:t>
            </a:r>
            <a:r>
              <a:rPr kumimoji="1" lang="en-US" altLang="ja-JP" sz="1600" dirty="0">
                <a:solidFill>
                  <a:schemeClr val="tx1"/>
                </a:solidFill>
              </a:rPr>
              <a:t>6</a:t>
            </a:r>
            <a:r>
              <a:rPr kumimoji="1" lang="ja-JP" altLang="en-US" sz="1600" dirty="0">
                <a:solidFill>
                  <a:schemeClr val="tx1"/>
                </a:solidFill>
              </a:rPr>
              <a:t>割は水）</a:t>
            </a:r>
            <a:endParaRPr kumimoji="1" lang="en-US" altLang="ja-JP" sz="1600" dirty="0">
              <a:solidFill>
                <a:schemeClr val="tx1"/>
              </a:solidFill>
            </a:endParaRPr>
          </a:p>
          <a:p>
            <a:pPr algn="l"/>
            <a:r>
              <a:rPr lang="ja-JP" altLang="en-US" sz="1600" dirty="0">
                <a:solidFill>
                  <a:schemeClr val="tx1"/>
                </a:solidFill>
              </a:rPr>
              <a:t>→ 地球上の物質輸送、エネルギー移動に中心的役割</a:t>
            </a:r>
            <a:endParaRPr lang="en-US" altLang="ja-JP" sz="1600" dirty="0">
              <a:solidFill>
                <a:schemeClr val="tx1"/>
              </a:solidFill>
            </a:endParaRPr>
          </a:p>
          <a:p>
            <a:pPr algn="l"/>
            <a:r>
              <a:rPr kumimoji="1" lang="ja-JP" altLang="en-US" sz="1600" dirty="0">
                <a:solidFill>
                  <a:schemeClr val="tx1"/>
                </a:solidFill>
              </a:rPr>
              <a:t>→ 環境問題を考えるうえでは、流れの分析が欠かせない</a:t>
            </a:r>
            <a:endParaRPr kumimoji="1" lang="en-US" altLang="ja-JP" sz="1600" dirty="0">
              <a:solidFill>
                <a:schemeClr val="tx1"/>
              </a:solidFill>
            </a:endParaRPr>
          </a:p>
        </p:txBody>
      </p:sp>
      <p:sp>
        <p:nvSpPr>
          <p:cNvPr id="37" name="テキスト ボックス 36">
            <a:extLst>
              <a:ext uri="{FF2B5EF4-FFF2-40B4-BE49-F238E27FC236}">
                <a16:creationId xmlns:a16="http://schemas.microsoft.com/office/drawing/2014/main" id="{FDBE1E8D-C6D7-4AA4-BA10-51CB06FAB20B}"/>
              </a:ext>
            </a:extLst>
          </p:cNvPr>
          <p:cNvSpPr txBox="1"/>
          <p:nvPr/>
        </p:nvSpPr>
        <p:spPr>
          <a:xfrm>
            <a:off x="2771800" y="44624"/>
            <a:ext cx="4320480" cy="830997"/>
          </a:xfrm>
          <a:prstGeom prst="rect">
            <a:avLst/>
          </a:prstGeom>
          <a:noFill/>
        </p:spPr>
        <p:txBody>
          <a:bodyPr wrap="square" rtlCol="0">
            <a:spAutoFit/>
          </a:bodyPr>
          <a:lstStyle/>
          <a:p>
            <a:pPr algn="l"/>
            <a:r>
              <a:rPr lang="ja-JP" altLang="en-US" sz="1600" dirty="0">
                <a:solidFill>
                  <a:schemeClr val="tx1"/>
                </a:solidFill>
              </a:rPr>
              <a:t>□（黄色）の</a:t>
            </a:r>
            <a:r>
              <a:rPr kumimoji="1" lang="ja-JP" altLang="en-US" sz="1600" dirty="0">
                <a:solidFill>
                  <a:schemeClr val="tx1"/>
                </a:solidFill>
              </a:rPr>
              <a:t>部分の水は、流れとともに入れ替わるが、</a:t>
            </a:r>
            <a:r>
              <a:rPr lang="ja-JP" altLang="en-US" sz="1600" dirty="0">
                <a:solidFill>
                  <a:schemeClr val="tx1"/>
                </a:solidFill>
              </a:rPr>
              <a:t>体積と質量はいつも一定</a:t>
            </a:r>
            <a:endParaRPr lang="en-US" altLang="ja-JP" sz="1600" dirty="0">
              <a:solidFill>
                <a:schemeClr val="tx1"/>
              </a:solidFill>
            </a:endParaRPr>
          </a:p>
          <a:p>
            <a:pPr algn="l"/>
            <a:r>
              <a:rPr lang="ja-JP" altLang="en-US" sz="1600" dirty="0">
                <a:solidFill>
                  <a:schemeClr val="tx1"/>
                </a:solidFill>
              </a:rPr>
              <a:t>→ </a:t>
            </a:r>
            <a:r>
              <a:rPr kumimoji="1" lang="ja-JP" altLang="en-US" sz="1600" dirty="0">
                <a:solidFill>
                  <a:schemeClr val="tx1"/>
                </a:solidFill>
              </a:rPr>
              <a:t>密度が定義できる</a:t>
            </a:r>
            <a:endParaRPr kumimoji="1" lang="en-US" altLang="ja-JP" sz="1600" dirty="0">
              <a:solidFill>
                <a:schemeClr val="tx1"/>
              </a:solidFill>
            </a:endParaRPr>
          </a:p>
        </p:txBody>
      </p:sp>
    </p:spTree>
    <p:extLst>
      <p:ext uri="{BB962C8B-B14F-4D97-AF65-F5344CB8AC3E}">
        <p14:creationId xmlns:p14="http://schemas.microsoft.com/office/powerpoint/2010/main" val="16693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34" grpId="0"/>
      <p:bldP spid="3"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50583" y="1603319"/>
            <a:ext cx="3995936" cy="2247714"/>
          </a:xfrm>
          <a:prstGeom prst="rect">
            <a:avLst/>
          </a:prstGeom>
        </p:spPr>
      </p:pic>
      <p:sp>
        <p:nvSpPr>
          <p:cNvPr id="63" name="テキスト ボックス 62"/>
          <p:cNvSpPr txBox="1"/>
          <p:nvPr/>
        </p:nvSpPr>
        <p:spPr>
          <a:xfrm>
            <a:off x="179512" y="5229200"/>
            <a:ext cx="2481770" cy="1200329"/>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a:p>
            <a:pPr algn="l"/>
            <a:r>
              <a:rPr lang="ja-JP" altLang="en-US" sz="2400" dirty="0">
                <a:solidFill>
                  <a:schemeClr val="tx1"/>
                </a:solidFill>
              </a:rPr>
              <a:t>流速</a:t>
            </a:r>
            <a:endParaRPr lang="en-US" altLang="ja-JP" sz="2400" dirty="0">
              <a:solidFill>
                <a:schemeClr val="tx1"/>
              </a:solidFill>
            </a:endParaRPr>
          </a:p>
          <a:p>
            <a:pPr algn="l"/>
            <a:r>
              <a:rPr kumimoji="1" lang="ja-JP" altLang="en-US" sz="2400" dirty="0">
                <a:solidFill>
                  <a:schemeClr val="tx1"/>
                </a:solidFill>
              </a:rPr>
              <a:t>圧力    ・せん断力</a:t>
            </a:r>
          </a:p>
        </p:txBody>
      </p:sp>
      <p:sp>
        <p:nvSpPr>
          <p:cNvPr id="29" name="テキスト ボックス 28"/>
          <p:cNvSpPr txBox="1"/>
          <p:nvPr/>
        </p:nvSpPr>
        <p:spPr>
          <a:xfrm>
            <a:off x="603429" y="4797152"/>
            <a:ext cx="1901483" cy="461665"/>
          </a:xfrm>
          <a:prstGeom prst="rect">
            <a:avLst/>
          </a:prstGeom>
          <a:noFill/>
        </p:spPr>
        <p:txBody>
          <a:bodyPr wrap="none" rtlCol="0">
            <a:spAutoFit/>
          </a:bodyPr>
          <a:lstStyle/>
          <a:p>
            <a:pPr algn="l"/>
            <a:r>
              <a:rPr kumimoji="1" lang="ja-JP" altLang="en-US" sz="2400" dirty="0">
                <a:solidFill>
                  <a:srgbClr val="FF0000"/>
                </a:solidFill>
              </a:rPr>
              <a:t>変形し続ける</a:t>
            </a:r>
          </a:p>
        </p:txBody>
      </p:sp>
      <p:sp>
        <p:nvSpPr>
          <p:cNvPr id="38" name="テキスト ボックス 37"/>
          <p:cNvSpPr txBox="1"/>
          <p:nvPr/>
        </p:nvSpPr>
        <p:spPr>
          <a:xfrm>
            <a:off x="1477397" y="5445224"/>
            <a:ext cx="646331" cy="369332"/>
          </a:xfrm>
          <a:prstGeom prst="rect">
            <a:avLst/>
          </a:prstGeom>
          <a:noFill/>
        </p:spPr>
        <p:txBody>
          <a:bodyPr wrap="none" rtlCol="0">
            <a:spAutoFit/>
          </a:bodyPr>
          <a:lstStyle/>
          <a:p>
            <a:pPr algn="l"/>
            <a:r>
              <a:rPr kumimoji="1" lang="ja-JP" altLang="en-US" sz="1800" dirty="0">
                <a:solidFill>
                  <a:srgbClr val="0000FF"/>
                </a:solidFill>
              </a:rPr>
              <a:t>粘性</a:t>
            </a:r>
          </a:p>
        </p:txBody>
      </p:sp>
      <p:sp>
        <p:nvSpPr>
          <p:cNvPr id="39" name="テキスト ボックス 38"/>
          <p:cNvSpPr txBox="1"/>
          <p:nvPr/>
        </p:nvSpPr>
        <p:spPr>
          <a:xfrm>
            <a:off x="323528" y="6372036"/>
            <a:ext cx="2492990" cy="369332"/>
          </a:xfrm>
          <a:prstGeom prst="rect">
            <a:avLst/>
          </a:prstGeom>
          <a:noFill/>
        </p:spPr>
        <p:txBody>
          <a:bodyPr wrap="none" rtlCol="0">
            <a:spAutoFit/>
          </a:bodyPr>
          <a:lstStyle/>
          <a:p>
            <a:pPr algn="l"/>
            <a:r>
              <a:rPr kumimoji="1" lang="ja-JP" altLang="en-US" sz="1800" dirty="0">
                <a:solidFill>
                  <a:srgbClr val="0000FF"/>
                </a:solidFill>
              </a:rPr>
              <a:t>質量保存＋運動</a:t>
            </a:r>
            <a:r>
              <a:rPr lang="ja-JP" altLang="en-US" sz="1800" dirty="0">
                <a:solidFill>
                  <a:srgbClr val="0000FF"/>
                </a:solidFill>
              </a:rPr>
              <a:t>量保存</a:t>
            </a:r>
            <a:endParaRPr kumimoji="1" lang="ja-JP" altLang="en-US" sz="1800" dirty="0">
              <a:solidFill>
                <a:srgbClr val="0000FF"/>
              </a:solidFill>
            </a:endParaRPr>
          </a:p>
        </p:txBody>
      </p:sp>
      <mc:AlternateContent xmlns:mc="http://schemas.openxmlformats.org/markup-compatibility/2006" xmlns:a14="http://schemas.microsoft.com/office/drawing/2010/main">
        <mc:Choice Requires="a14">
          <p:sp>
            <p:nvSpPr>
              <p:cNvPr id="41" name="テキスト ボックス 40"/>
              <p:cNvSpPr txBox="1"/>
              <p:nvPr/>
            </p:nvSpPr>
            <p:spPr>
              <a:xfrm>
                <a:off x="1015399" y="5221317"/>
                <a:ext cx="2442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1015399" y="5221317"/>
                <a:ext cx="244233" cy="369332"/>
              </a:xfrm>
              <a:prstGeom prst="rect">
                <a:avLst/>
              </a:prstGeom>
              <a:blipFill>
                <a:blip r:embed="rId5"/>
                <a:stretch>
                  <a:fillRect l="-30000" r="-30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1020596" y="5636054"/>
                <a:ext cx="2514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𝑢</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20596" y="5636054"/>
                <a:ext cx="251479" cy="369332"/>
              </a:xfrm>
              <a:prstGeom prst="rect">
                <a:avLst/>
              </a:prstGeom>
              <a:blipFill>
                <a:blip r:embed="rId6"/>
                <a:stretch>
                  <a:fillRect l="-14286" r="-14286"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908440" y="6011996"/>
                <a:ext cx="242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𝑝</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908440" y="6011996"/>
                <a:ext cx="242631" cy="369332"/>
              </a:xfrm>
              <a:prstGeom prst="rect">
                <a:avLst/>
              </a:prstGeom>
              <a:blipFill>
                <a:blip r:embed="rId7"/>
                <a:stretch>
                  <a:fillRect l="-30000" r="-30000"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2556805" y="5963637"/>
                <a:ext cx="214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𝜏</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2556805" y="5963637"/>
                <a:ext cx="214995" cy="369332"/>
              </a:xfrm>
              <a:prstGeom prst="rect">
                <a:avLst/>
              </a:prstGeom>
              <a:blipFill>
                <a:blip r:embed="rId8"/>
                <a:stretch>
                  <a:fillRect l="-16667" r="-16667" b="-1639"/>
                </a:stretch>
              </a:blipFill>
            </p:spPr>
            <p:txBody>
              <a:bodyPr/>
              <a:lstStyle/>
              <a:p>
                <a:r>
                  <a:rPr lang="ja-JP" altLang="en-US">
                    <a:noFill/>
                  </a:rPr>
                  <a:t> </a:t>
                </a:r>
              </a:p>
            </p:txBody>
          </p:sp>
        </mc:Fallback>
      </mc:AlternateContent>
      <p:sp>
        <p:nvSpPr>
          <p:cNvPr id="4" name="正方形/長方形 3"/>
          <p:cNvSpPr/>
          <p:nvPr/>
        </p:nvSpPr>
        <p:spPr bwMode="auto">
          <a:xfrm>
            <a:off x="1187624" y="1052736"/>
            <a:ext cx="216024" cy="216024"/>
          </a:xfrm>
          <a:prstGeom prst="rect">
            <a:avLst/>
          </a:prstGeom>
          <a:noFill/>
          <a:ln w="285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5" name="テキスト ボックス 44"/>
          <p:cNvSpPr txBox="1"/>
          <p:nvPr/>
        </p:nvSpPr>
        <p:spPr>
          <a:xfrm>
            <a:off x="3242358" y="692696"/>
            <a:ext cx="800219" cy="461665"/>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46" name="テキスト ボックス 45"/>
              <p:cNvSpPr txBox="1"/>
              <p:nvPr/>
            </p:nvSpPr>
            <p:spPr>
              <a:xfrm>
                <a:off x="4283968" y="505281"/>
                <a:ext cx="913199"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𝑀</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4283968" y="505281"/>
                <a:ext cx="913199" cy="691471"/>
              </a:xfrm>
              <a:prstGeom prst="rect">
                <a:avLst/>
              </a:prstGeom>
              <a:blipFill>
                <a:blip r:embed="rId9"/>
                <a:stretch>
                  <a:fillRect/>
                </a:stretch>
              </a:blipFill>
            </p:spPr>
            <p:txBody>
              <a:bodyPr/>
              <a:lstStyle/>
              <a:p>
                <a:r>
                  <a:rPr lang="ja-JP" altLang="en-US">
                    <a:noFill/>
                  </a:rPr>
                  <a:t> </a:t>
                </a:r>
              </a:p>
            </p:txBody>
          </p:sp>
        </mc:Fallback>
      </mc:AlternateContent>
      <p:sp>
        <p:nvSpPr>
          <p:cNvPr id="47" name="テキスト ボックス 46"/>
          <p:cNvSpPr txBox="1"/>
          <p:nvPr/>
        </p:nvSpPr>
        <p:spPr>
          <a:xfrm>
            <a:off x="4111363" y="323364"/>
            <a:ext cx="604653" cy="369332"/>
          </a:xfrm>
          <a:prstGeom prst="rect">
            <a:avLst/>
          </a:prstGeom>
          <a:noFill/>
        </p:spPr>
        <p:txBody>
          <a:bodyPr wrap="none" rtlCol="0">
            <a:spAutoFit/>
          </a:bodyPr>
          <a:lstStyle/>
          <a:p>
            <a:pPr algn="l"/>
            <a:r>
              <a:rPr lang="ja-JP" altLang="en-US" sz="1800" dirty="0">
                <a:solidFill>
                  <a:srgbClr val="006600"/>
                </a:solidFill>
              </a:rPr>
              <a:t>ロー</a:t>
            </a:r>
            <a:endParaRPr kumimoji="1" lang="en-US" altLang="ja-JP" sz="1800" dirty="0">
              <a:solidFill>
                <a:srgbClr val="006600"/>
              </a:solidFill>
            </a:endParaRPr>
          </a:p>
        </p:txBody>
      </p:sp>
      <p:sp>
        <p:nvSpPr>
          <p:cNvPr id="48" name="テキスト ボックス 47"/>
          <p:cNvSpPr txBox="1"/>
          <p:nvPr/>
        </p:nvSpPr>
        <p:spPr>
          <a:xfrm>
            <a:off x="5211941" y="188640"/>
            <a:ext cx="800219" cy="461665"/>
          </a:xfrm>
          <a:prstGeom prst="rect">
            <a:avLst/>
          </a:prstGeom>
          <a:noFill/>
        </p:spPr>
        <p:txBody>
          <a:bodyPr wrap="none" rtlCol="0">
            <a:spAutoFit/>
          </a:bodyPr>
          <a:lstStyle/>
          <a:p>
            <a:pPr algn="l"/>
            <a:r>
              <a:rPr kumimoji="1" lang="ja-JP" altLang="en-US" sz="2400" dirty="0">
                <a:solidFill>
                  <a:schemeClr val="tx1"/>
                </a:solidFill>
              </a:rPr>
              <a:t>質量</a:t>
            </a:r>
            <a:endParaRPr kumimoji="1" lang="en-US" altLang="ja-JP" sz="2400" dirty="0">
              <a:solidFill>
                <a:schemeClr val="tx1"/>
              </a:solidFill>
            </a:endParaRPr>
          </a:p>
        </p:txBody>
      </p:sp>
      <p:sp>
        <p:nvSpPr>
          <p:cNvPr id="49" name="テキスト ボックス 48"/>
          <p:cNvSpPr txBox="1"/>
          <p:nvPr/>
        </p:nvSpPr>
        <p:spPr>
          <a:xfrm>
            <a:off x="5220072" y="1023119"/>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0" name="テキスト ボックス 49"/>
          <p:cNvSpPr txBox="1"/>
          <p:nvPr/>
        </p:nvSpPr>
        <p:spPr>
          <a:xfrm>
            <a:off x="3394758" y="1743199"/>
            <a:ext cx="4628190" cy="461665"/>
          </a:xfrm>
          <a:prstGeom prst="rect">
            <a:avLst/>
          </a:prstGeom>
          <a:noFill/>
        </p:spPr>
        <p:txBody>
          <a:bodyPr wrap="none" rtlCol="0">
            <a:spAutoFit/>
          </a:bodyPr>
          <a:lstStyle/>
          <a:p>
            <a:pPr algn="l"/>
            <a:r>
              <a:rPr kumimoji="1" lang="ja-JP" altLang="en-US" sz="2400" dirty="0">
                <a:solidFill>
                  <a:schemeClr val="tx1"/>
                </a:solidFill>
              </a:rPr>
              <a:t>水の密度（</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1.0 g/cm</a:t>
            </a:r>
            <a:r>
              <a:rPr kumimoji="1" lang="en-US" altLang="ja-JP" sz="2400" baseline="30000" dirty="0">
                <a:solidFill>
                  <a:schemeClr val="tx1"/>
                </a:solidFill>
              </a:rPr>
              <a:t>3</a:t>
            </a:r>
          </a:p>
        </p:txBody>
      </p:sp>
      <p:sp>
        <p:nvSpPr>
          <p:cNvPr id="51" name="テキスト ボックス 50"/>
          <p:cNvSpPr txBox="1"/>
          <p:nvPr/>
        </p:nvSpPr>
        <p:spPr>
          <a:xfrm>
            <a:off x="3411921" y="2247255"/>
            <a:ext cx="5397631" cy="461665"/>
          </a:xfrm>
          <a:prstGeom prst="rect">
            <a:avLst/>
          </a:prstGeom>
          <a:noFill/>
        </p:spPr>
        <p:txBody>
          <a:bodyPr wrap="none" rtlCol="0">
            <a:spAutoFit/>
          </a:bodyPr>
          <a:lstStyle/>
          <a:p>
            <a:pPr algn="l"/>
            <a:r>
              <a:rPr lang="ja-JP" altLang="en-US" sz="2400" dirty="0">
                <a:solidFill>
                  <a:schemeClr val="tx1"/>
                </a:solidFill>
              </a:rPr>
              <a:t>空気</a:t>
            </a:r>
            <a:r>
              <a:rPr kumimoji="1" lang="ja-JP" altLang="en-US" sz="2400" dirty="0">
                <a:solidFill>
                  <a:schemeClr val="tx1"/>
                </a:solidFill>
              </a:rPr>
              <a:t>の密度（</a:t>
            </a:r>
            <a:r>
              <a:rPr kumimoji="1" lang="en-US" altLang="ja-JP" sz="2400" dirty="0">
                <a:solidFill>
                  <a:schemeClr val="tx1"/>
                </a:solidFill>
              </a:rPr>
              <a:t>0℃</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0.0013 g/cm</a:t>
            </a:r>
            <a:r>
              <a:rPr kumimoji="1" lang="en-US" altLang="ja-JP" sz="2400" baseline="30000" dirty="0">
                <a:solidFill>
                  <a:schemeClr val="tx1"/>
                </a:solidFill>
              </a:rPr>
              <a:t>3</a:t>
            </a:r>
          </a:p>
        </p:txBody>
      </p:sp>
      <p:cxnSp>
        <p:nvCxnSpPr>
          <p:cNvPr id="10" name="直線矢印コネクタ 9"/>
          <p:cNvCxnSpPr>
            <a:stCxn id="45" idx="1"/>
          </p:cNvCxnSpPr>
          <p:nvPr/>
        </p:nvCxnSpPr>
        <p:spPr bwMode="auto">
          <a:xfrm flipH="1">
            <a:off x="1477397" y="923529"/>
            <a:ext cx="1764961" cy="230832"/>
          </a:xfrm>
          <a:prstGeom prst="straightConnector1">
            <a:avLst/>
          </a:prstGeom>
          <a:solidFill>
            <a:srgbClr val="3399FF"/>
          </a:solidFill>
          <a:ln w="38100" cap="flat" cmpd="sng" algn="ctr">
            <a:solidFill>
              <a:srgbClr val="FF0000"/>
            </a:solidFill>
            <a:prstDash val="solid"/>
            <a:round/>
            <a:headEnd type="none" w="med" len="med"/>
            <a:tailEnd type="triangle"/>
          </a:ln>
          <a:effectLst>
            <a:glow rad="25400">
              <a:schemeClr val="accent4">
                <a:satMod val="175000"/>
              </a:schemeClr>
            </a:glow>
          </a:effectLst>
        </p:spPr>
      </p:cxnSp>
      <p:sp>
        <p:nvSpPr>
          <p:cNvPr id="52" name="テキスト ボックス 51"/>
          <p:cNvSpPr txBox="1"/>
          <p:nvPr/>
        </p:nvSpPr>
        <p:spPr>
          <a:xfrm>
            <a:off x="3131840" y="3284984"/>
            <a:ext cx="2031325" cy="461665"/>
          </a:xfrm>
          <a:prstGeom prst="rect">
            <a:avLst/>
          </a:prstGeom>
          <a:noFill/>
        </p:spPr>
        <p:txBody>
          <a:bodyPr wrap="none" rtlCol="0">
            <a:spAutoFit/>
          </a:bodyPr>
          <a:lstStyle/>
          <a:p>
            <a:pPr algn="l"/>
            <a:r>
              <a:rPr lang="ja-JP" altLang="en-US" sz="2400" dirty="0">
                <a:solidFill>
                  <a:schemeClr val="tx1"/>
                </a:solidFill>
              </a:rPr>
              <a:t>単位体積重量</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54" name="テキスト ボックス 53"/>
              <p:cNvSpPr txBox="1"/>
              <p:nvPr/>
            </p:nvSpPr>
            <p:spPr>
              <a:xfrm>
                <a:off x="5571577" y="3097569"/>
                <a:ext cx="941475"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𝛾</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𝑊</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5571577" y="3097569"/>
                <a:ext cx="941475" cy="691471"/>
              </a:xfrm>
              <a:prstGeom prst="rect">
                <a:avLst/>
              </a:prstGeom>
              <a:blipFill>
                <a:blip r:embed="rId10"/>
                <a:stretch>
                  <a:fillRect/>
                </a:stretch>
              </a:blipFill>
            </p:spPr>
            <p:txBody>
              <a:bodyPr/>
              <a:lstStyle/>
              <a:p>
                <a:r>
                  <a:rPr lang="ja-JP" altLang="en-US">
                    <a:noFill/>
                  </a:rPr>
                  <a:t> </a:t>
                </a:r>
              </a:p>
            </p:txBody>
          </p:sp>
        </mc:Fallback>
      </mc:AlternateContent>
      <p:sp>
        <p:nvSpPr>
          <p:cNvPr id="55" name="テキスト ボックス 54"/>
          <p:cNvSpPr txBox="1"/>
          <p:nvPr/>
        </p:nvSpPr>
        <p:spPr>
          <a:xfrm>
            <a:off x="5315933" y="2915652"/>
            <a:ext cx="805029" cy="369332"/>
          </a:xfrm>
          <a:prstGeom prst="rect">
            <a:avLst/>
          </a:prstGeom>
          <a:noFill/>
        </p:spPr>
        <p:txBody>
          <a:bodyPr wrap="none" rtlCol="0">
            <a:spAutoFit/>
          </a:bodyPr>
          <a:lstStyle/>
          <a:p>
            <a:pPr algn="l"/>
            <a:r>
              <a:rPr lang="ja-JP" altLang="en-US" sz="1800" dirty="0">
                <a:solidFill>
                  <a:srgbClr val="006600"/>
                </a:solidFill>
              </a:rPr>
              <a:t>ガンマ</a:t>
            </a:r>
            <a:endParaRPr kumimoji="1" lang="en-US" altLang="ja-JP" sz="1800" dirty="0">
              <a:solidFill>
                <a:srgbClr val="006600"/>
              </a:solidFill>
            </a:endParaRPr>
          </a:p>
        </p:txBody>
      </p:sp>
      <p:sp>
        <p:nvSpPr>
          <p:cNvPr id="56" name="テキスト ボックス 55"/>
          <p:cNvSpPr txBox="1"/>
          <p:nvPr/>
        </p:nvSpPr>
        <p:spPr>
          <a:xfrm>
            <a:off x="6540069" y="2780928"/>
            <a:ext cx="800219" cy="461665"/>
          </a:xfrm>
          <a:prstGeom prst="rect">
            <a:avLst/>
          </a:prstGeom>
          <a:noFill/>
        </p:spPr>
        <p:txBody>
          <a:bodyPr wrap="none" rtlCol="0">
            <a:spAutoFit/>
          </a:bodyPr>
          <a:lstStyle/>
          <a:p>
            <a:pPr algn="l"/>
            <a:r>
              <a:rPr kumimoji="1" lang="ja-JP" altLang="en-US" sz="2400" dirty="0">
                <a:solidFill>
                  <a:schemeClr val="tx1"/>
                </a:solidFill>
              </a:rPr>
              <a:t>重量</a:t>
            </a:r>
            <a:endParaRPr kumimoji="1" lang="en-US" altLang="ja-JP" sz="2400" dirty="0">
              <a:solidFill>
                <a:schemeClr val="tx1"/>
              </a:solidFill>
            </a:endParaRPr>
          </a:p>
        </p:txBody>
      </p:sp>
      <p:sp>
        <p:nvSpPr>
          <p:cNvPr id="57" name="テキスト ボックス 56"/>
          <p:cNvSpPr txBox="1"/>
          <p:nvPr/>
        </p:nvSpPr>
        <p:spPr>
          <a:xfrm>
            <a:off x="6548200" y="3615407"/>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8" name="テキスト ボックス 57"/>
          <p:cNvSpPr txBox="1"/>
          <p:nvPr/>
        </p:nvSpPr>
        <p:spPr>
          <a:xfrm>
            <a:off x="3403970" y="4077072"/>
            <a:ext cx="4629794" cy="830997"/>
          </a:xfrm>
          <a:prstGeom prst="rect">
            <a:avLst/>
          </a:prstGeom>
          <a:noFill/>
        </p:spPr>
        <p:txBody>
          <a:bodyPr wrap="none" rtlCol="0">
            <a:spAutoFit/>
          </a:bodyPr>
          <a:lstStyle/>
          <a:p>
            <a:pPr algn="l"/>
            <a:r>
              <a:rPr kumimoji="1" lang="ja-JP" altLang="en-US" sz="2400" dirty="0">
                <a:solidFill>
                  <a:schemeClr val="tx1"/>
                </a:solidFill>
              </a:rPr>
              <a:t>水の</a:t>
            </a:r>
            <a:r>
              <a:rPr lang="ja-JP" altLang="en-US" sz="2400" dirty="0">
                <a:solidFill>
                  <a:schemeClr val="tx1"/>
                </a:solidFill>
              </a:rPr>
              <a:t>単位体積重量</a:t>
            </a:r>
            <a:r>
              <a:rPr kumimoji="1" lang="ja-JP" altLang="en-US" sz="2400" dirty="0">
                <a:solidFill>
                  <a:schemeClr val="tx1"/>
                </a:solidFill>
              </a:rPr>
              <a:t>（</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endParaRPr kumimoji="1" lang="en-US" altLang="ja-JP" sz="2400" dirty="0">
              <a:solidFill>
                <a:schemeClr val="tx1"/>
              </a:solidFill>
            </a:endParaRPr>
          </a:p>
          <a:p>
            <a:pPr algn="l"/>
            <a:r>
              <a:rPr kumimoji="1" lang="en-US" altLang="ja-JP" sz="2400" dirty="0">
                <a:solidFill>
                  <a:schemeClr val="tx1"/>
                </a:solidFill>
              </a:rPr>
              <a:t>1.0 gf/cm</a:t>
            </a:r>
            <a:r>
              <a:rPr kumimoji="1" lang="en-US" altLang="ja-JP" sz="2400" baseline="30000" dirty="0">
                <a:solidFill>
                  <a:schemeClr val="tx1"/>
                </a:solidFill>
              </a:rPr>
              <a:t>3</a:t>
            </a:r>
            <a:r>
              <a:rPr lang="en-US" altLang="ja-JP" sz="2400" dirty="0">
                <a:solidFill>
                  <a:schemeClr val="tx1"/>
                </a:solidFill>
              </a:rPr>
              <a:t>=980 dyne/cm</a:t>
            </a:r>
            <a:r>
              <a:rPr lang="en-US" altLang="ja-JP" sz="2400" baseline="30000" dirty="0">
                <a:solidFill>
                  <a:schemeClr val="tx1"/>
                </a:solidFill>
              </a:rPr>
              <a:t>3</a:t>
            </a:r>
          </a:p>
        </p:txBody>
      </p:sp>
      <p:sp>
        <p:nvSpPr>
          <p:cNvPr id="28" name="テキスト ボックス 27"/>
          <p:cNvSpPr txBox="1"/>
          <p:nvPr/>
        </p:nvSpPr>
        <p:spPr>
          <a:xfrm>
            <a:off x="7230735" y="1340768"/>
            <a:ext cx="1157689" cy="461665"/>
          </a:xfrm>
          <a:prstGeom prst="rect">
            <a:avLst/>
          </a:prstGeom>
          <a:noFill/>
        </p:spPr>
        <p:txBody>
          <a:bodyPr wrap="none" rtlCol="0">
            <a:spAutoFit/>
          </a:bodyPr>
          <a:lstStyle/>
          <a:p>
            <a:pPr algn="l"/>
            <a:r>
              <a:rPr kumimoji="1" lang="en-US" altLang="ja-JP" sz="2400" dirty="0">
                <a:solidFill>
                  <a:srgbClr val="FF0000"/>
                </a:solidFill>
              </a:rPr>
              <a:t>1.0 t/m</a:t>
            </a:r>
            <a:r>
              <a:rPr kumimoji="1" lang="en-US" altLang="ja-JP" sz="2400" baseline="30000" dirty="0">
                <a:solidFill>
                  <a:srgbClr val="FF0000"/>
                </a:solidFill>
              </a:rPr>
              <a:t>3</a:t>
            </a:r>
          </a:p>
        </p:txBody>
      </p:sp>
      <p:sp>
        <p:nvSpPr>
          <p:cNvPr id="30" name="テキスト ボックス 29"/>
          <p:cNvSpPr txBox="1"/>
          <p:nvPr/>
        </p:nvSpPr>
        <p:spPr>
          <a:xfrm>
            <a:off x="7236296" y="2535287"/>
            <a:ext cx="1380506" cy="461665"/>
          </a:xfrm>
          <a:prstGeom prst="rect">
            <a:avLst/>
          </a:prstGeom>
          <a:noFill/>
        </p:spPr>
        <p:txBody>
          <a:bodyPr wrap="none" rtlCol="0">
            <a:spAutoFit/>
          </a:bodyPr>
          <a:lstStyle/>
          <a:p>
            <a:pPr algn="l"/>
            <a:r>
              <a:rPr kumimoji="1" lang="en-US" altLang="ja-JP" sz="2400" dirty="0">
                <a:solidFill>
                  <a:srgbClr val="FF0000"/>
                </a:solidFill>
              </a:rPr>
              <a:t>1.3 kg/m</a:t>
            </a:r>
            <a:r>
              <a:rPr kumimoji="1" lang="en-US" altLang="ja-JP" sz="2400" baseline="30000" dirty="0">
                <a:solidFill>
                  <a:srgbClr val="FF0000"/>
                </a:solidFill>
              </a:rPr>
              <a:t>3</a:t>
            </a:r>
          </a:p>
        </p:txBody>
      </p:sp>
      <p:sp>
        <p:nvSpPr>
          <p:cNvPr id="31" name="テキスト ボックス 30"/>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sp>
        <p:nvSpPr>
          <p:cNvPr id="33" name="テキスト ボックス 32">
            <a:extLst>
              <a:ext uri="{FF2B5EF4-FFF2-40B4-BE49-F238E27FC236}">
                <a16:creationId xmlns:a16="http://schemas.microsoft.com/office/drawing/2014/main" id="{9295F300-EA4E-4BA3-953C-2334F864ED87}"/>
              </a:ext>
            </a:extLst>
          </p:cNvPr>
          <p:cNvSpPr txBox="1"/>
          <p:nvPr/>
        </p:nvSpPr>
        <p:spPr>
          <a:xfrm>
            <a:off x="35496" y="44624"/>
            <a:ext cx="2161168" cy="646331"/>
          </a:xfrm>
          <a:prstGeom prst="rect">
            <a:avLst/>
          </a:prstGeom>
          <a:noFill/>
        </p:spPr>
        <p:txBody>
          <a:bodyPr wrap="none" rtlCol="0">
            <a:spAutoFit/>
          </a:bodyPr>
          <a:lstStyle/>
          <a:p>
            <a:r>
              <a:rPr kumimoji="1" lang="ja-JP" altLang="en-US" dirty="0">
                <a:solidFill>
                  <a:schemeClr val="tx1"/>
                </a:solidFill>
              </a:rPr>
              <a:t>１．１ 密度</a:t>
            </a:r>
          </a:p>
        </p:txBody>
      </p:sp>
      <p:sp>
        <p:nvSpPr>
          <p:cNvPr id="34" name="テキスト ボックス 33">
            <a:extLst>
              <a:ext uri="{FF2B5EF4-FFF2-40B4-BE49-F238E27FC236}">
                <a16:creationId xmlns:a16="http://schemas.microsoft.com/office/drawing/2014/main" id="{9DACF600-C09A-4ED2-B1B9-CAF1A7648F34}"/>
              </a:ext>
            </a:extLst>
          </p:cNvPr>
          <p:cNvSpPr txBox="1"/>
          <p:nvPr/>
        </p:nvSpPr>
        <p:spPr>
          <a:xfrm>
            <a:off x="3419872" y="4941168"/>
            <a:ext cx="5328592" cy="1815882"/>
          </a:xfrm>
          <a:prstGeom prst="rect">
            <a:avLst/>
          </a:prstGeom>
          <a:noFill/>
          <a:ln>
            <a:solidFill>
              <a:schemeClr val="tx1"/>
            </a:solidFill>
          </a:ln>
        </p:spPr>
        <p:txBody>
          <a:bodyPr wrap="square" rtlCol="0">
            <a:spAutoFit/>
          </a:bodyPr>
          <a:lstStyle/>
          <a:p>
            <a:pPr algn="l"/>
            <a:r>
              <a:rPr lang="ja-JP" altLang="en-US" sz="1600" dirty="0">
                <a:solidFill>
                  <a:schemeClr val="tx1"/>
                </a:solidFill>
              </a:rPr>
              <a:t>水の密度は</a:t>
            </a:r>
            <a:r>
              <a:rPr lang="en-US" altLang="ja-JP" sz="1600" dirty="0">
                <a:solidFill>
                  <a:schemeClr val="tx1"/>
                </a:solidFill>
              </a:rPr>
              <a:t>1g/cm</a:t>
            </a:r>
            <a:r>
              <a:rPr lang="en-US" altLang="ja-JP" sz="1600" baseline="30000" dirty="0">
                <a:solidFill>
                  <a:schemeClr val="tx1"/>
                </a:solidFill>
              </a:rPr>
              <a:t>3</a:t>
            </a:r>
          </a:p>
          <a:p>
            <a:pPr algn="l"/>
            <a:r>
              <a:rPr kumimoji="1" lang="ja-JP" altLang="en-US" sz="1600" dirty="0">
                <a:solidFill>
                  <a:schemeClr val="tx1"/>
                </a:solidFill>
              </a:rPr>
              <a:t>水の単位体積重量は、</a:t>
            </a:r>
            <a:r>
              <a:rPr kumimoji="1" lang="en-US" altLang="ja-JP" sz="1600" dirty="0">
                <a:solidFill>
                  <a:schemeClr val="tx1"/>
                </a:solidFill>
              </a:rPr>
              <a:t>1gf/cm</a:t>
            </a:r>
            <a:r>
              <a:rPr kumimoji="1" lang="en-US" altLang="ja-JP" sz="1600" baseline="30000" dirty="0">
                <a:solidFill>
                  <a:schemeClr val="tx1"/>
                </a:solidFill>
              </a:rPr>
              <a:t>3</a:t>
            </a:r>
          </a:p>
          <a:p>
            <a:pPr algn="l"/>
            <a:r>
              <a:rPr lang="ja-JP" altLang="en-US" sz="1600" dirty="0">
                <a:solidFill>
                  <a:schemeClr val="tx1"/>
                </a:solidFill>
              </a:rPr>
              <a:t>同じ「１」でも意味が違う。どうでも良いとは思わずに、使い分けられるようになること。</a:t>
            </a:r>
            <a:endParaRPr lang="en-US" altLang="ja-JP" sz="1600" dirty="0">
              <a:solidFill>
                <a:schemeClr val="tx1"/>
              </a:solidFill>
            </a:endParaRPr>
          </a:p>
          <a:p>
            <a:pPr algn="l"/>
            <a:r>
              <a:rPr kumimoji="1" lang="ja-JP" altLang="en-US" sz="1600" dirty="0">
                <a:solidFill>
                  <a:schemeClr val="tx1"/>
                </a:solidFill>
              </a:rPr>
              <a:t>水の密度は切りの良い数字なので、密度の基準値として用いられる。物質の密度を水の密度で除した値を「</a:t>
            </a:r>
            <a:r>
              <a:rPr kumimoji="1" lang="ja-JP" altLang="en-US" sz="1600" dirty="0">
                <a:solidFill>
                  <a:srgbClr val="FF0000"/>
                </a:solidFill>
              </a:rPr>
              <a:t>比重</a:t>
            </a:r>
            <a:r>
              <a:rPr kumimoji="1" lang="ja-JP" altLang="en-US" sz="1600" dirty="0">
                <a:solidFill>
                  <a:schemeClr val="tx1"/>
                </a:solidFill>
              </a:rPr>
              <a:t>」という。</a:t>
            </a:r>
            <a:endParaRPr kumimoji="1" lang="en-US" altLang="ja-JP" sz="1600" dirty="0">
              <a:solidFill>
                <a:schemeClr val="tx1"/>
              </a:solidFill>
            </a:endParaRPr>
          </a:p>
          <a:p>
            <a:pPr algn="l"/>
            <a:r>
              <a:rPr kumimoji="1" lang="ja-JP" altLang="en-US" sz="1600" dirty="0">
                <a:solidFill>
                  <a:srgbClr val="FF0000"/>
                </a:solidFill>
              </a:rPr>
              <a:t>比重</a:t>
            </a:r>
            <a:r>
              <a:rPr kumimoji="1" lang="ja-JP" altLang="en-US" sz="1600" dirty="0">
                <a:solidFill>
                  <a:schemeClr val="tx1"/>
                </a:solidFill>
              </a:rPr>
              <a:t>は無次元、無単位である。</a:t>
            </a:r>
            <a:endParaRPr kumimoji="1" lang="en-US" altLang="ja-JP" sz="1600" dirty="0">
              <a:solidFill>
                <a:schemeClr val="tx1"/>
              </a:solidFill>
            </a:endParaRPr>
          </a:p>
        </p:txBody>
      </p:sp>
      <p:sp>
        <p:nvSpPr>
          <p:cNvPr id="35" name="テキスト ボックス 34">
            <a:extLst>
              <a:ext uri="{FF2B5EF4-FFF2-40B4-BE49-F238E27FC236}">
                <a16:creationId xmlns:a16="http://schemas.microsoft.com/office/drawing/2014/main" id="{9EE02540-B897-476F-86A5-1B7BC3F0D2A6}"/>
              </a:ext>
            </a:extLst>
          </p:cNvPr>
          <p:cNvSpPr txBox="1"/>
          <p:nvPr/>
        </p:nvSpPr>
        <p:spPr>
          <a:xfrm>
            <a:off x="7380312" y="2924944"/>
            <a:ext cx="1757467" cy="954107"/>
          </a:xfrm>
          <a:prstGeom prst="rect">
            <a:avLst/>
          </a:prstGeom>
          <a:noFill/>
        </p:spPr>
        <p:txBody>
          <a:bodyPr wrap="square" rtlCol="0">
            <a:spAutoFit/>
          </a:bodyPr>
          <a:lstStyle/>
          <a:p>
            <a:pPr algn="l"/>
            <a:r>
              <a:rPr kumimoji="1" lang="ja-JP" altLang="en-US" sz="1400" dirty="0">
                <a:solidFill>
                  <a:srgbClr val="FF0000"/>
                </a:solidFill>
              </a:rPr>
              <a:t>「重量」は「体重」と同じで、物質に働く重力の大きさ</a:t>
            </a:r>
            <a:endParaRPr kumimoji="1" lang="en-US" altLang="ja-JP" sz="1400" dirty="0">
              <a:solidFill>
                <a:srgbClr val="FF0000"/>
              </a:solidFill>
            </a:endParaRPr>
          </a:p>
          <a:p>
            <a:pPr algn="l"/>
            <a:r>
              <a:rPr lang="ja-JP" altLang="en-US" sz="1400" dirty="0">
                <a:solidFill>
                  <a:srgbClr val="FF0000"/>
                </a:solidFill>
              </a:rPr>
              <a:t>→ 力の単位で表す</a:t>
            </a:r>
            <a:endParaRPr kumimoji="1" lang="ja-JP" altLang="en-US" sz="1400" dirty="0">
              <a:solidFill>
                <a:srgbClr val="FF0000"/>
              </a:solidFill>
            </a:endParaRPr>
          </a:p>
        </p:txBody>
      </p:sp>
    </p:spTree>
    <p:extLst>
      <p:ext uri="{BB962C8B-B14F-4D97-AF65-F5344CB8AC3E}">
        <p14:creationId xmlns:p14="http://schemas.microsoft.com/office/powerpoint/2010/main" val="34378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50583" y="1603319"/>
            <a:ext cx="3995936" cy="2247714"/>
          </a:xfrm>
          <a:prstGeom prst="rect">
            <a:avLst/>
          </a:prstGeom>
        </p:spPr>
      </p:pic>
      <p:sp>
        <p:nvSpPr>
          <p:cNvPr id="63" name="テキスト ボックス 62"/>
          <p:cNvSpPr txBox="1"/>
          <p:nvPr/>
        </p:nvSpPr>
        <p:spPr>
          <a:xfrm>
            <a:off x="179512" y="5229200"/>
            <a:ext cx="2481770" cy="1200329"/>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a:p>
            <a:pPr algn="l"/>
            <a:r>
              <a:rPr lang="ja-JP" altLang="en-US" sz="2400" dirty="0">
                <a:solidFill>
                  <a:schemeClr val="tx1"/>
                </a:solidFill>
              </a:rPr>
              <a:t>流速</a:t>
            </a:r>
            <a:endParaRPr lang="en-US" altLang="ja-JP" sz="2400" dirty="0">
              <a:solidFill>
                <a:schemeClr val="tx1"/>
              </a:solidFill>
            </a:endParaRPr>
          </a:p>
          <a:p>
            <a:pPr algn="l"/>
            <a:r>
              <a:rPr kumimoji="1" lang="ja-JP" altLang="en-US" sz="2400" dirty="0">
                <a:solidFill>
                  <a:schemeClr val="tx1"/>
                </a:solidFill>
              </a:rPr>
              <a:t>圧力    ・せん断力</a:t>
            </a:r>
          </a:p>
        </p:txBody>
      </p:sp>
      <p:sp>
        <p:nvSpPr>
          <p:cNvPr id="29" name="テキスト ボックス 28"/>
          <p:cNvSpPr txBox="1"/>
          <p:nvPr/>
        </p:nvSpPr>
        <p:spPr>
          <a:xfrm>
            <a:off x="603429" y="4797152"/>
            <a:ext cx="1901483" cy="461665"/>
          </a:xfrm>
          <a:prstGeom prst="rect">
            <a:avLst/>
          </a:prstGeom>
          <a:noFill/>
        </p:spPr>
        <p:txBody>
          <a:bodyPr wrap="none" rtlCol="0">
            <a:spAutoFit/>
          </a:bodyPr>
          <a:lstStyle/>
          <a:p>
            <a:pPr algn="l"/>
            <a:r>
              <a:rPr kumimoji="1" lang="ja-JP" altLang="en-US" sz="2400" dirty="0">
                <a:solidFill>
                  <a:srgbClr val="FF0000"/>
                </a:solidFill>
              </a:rPr>
              <a:t>変形し続ける</a:t>
            </a:r>
          </a:p>
        </p:txBody>
      </p:sp>
      <p:sp>
        <p:nvSpPr>
          <p:cNvPr id="38" name="テキスト ボックス 37"/>
          <p:cNvSpPr txBox="1"/>
          <p:nvPr/>
        </p:nvSpPr>
        <p:spPr>
          <a:xfrm>
            <a:off x="1477397" y="5445224"/>
            <a:ext cx="646331" cy="369332"/>
          </a:xfrm>
          <a:prstGeom prst="rect">
            <a:avLst/>
          </a:prstGeom>
          <a:noFill/>
        </p:spPr>
        <p:txBody>
          <a:bodyPr wrap="none" rtlCol="0">
            <a:spAutoFit/>
          </a:bodyPr>
          <a:lstStyle/>
          <a:p>
            <a:pPr algn="l"/>
            <a:r>
              <a:rPr kumimoji="1" lang="ja-JP" altLang="en-US" sz="1800" dirty="0">
                <a:solidFill>
                  <a:srgbClr val="0000FF"/>
                </a:solidFill>
              </a:rPr>
              <a:t>粘性</a:t>
            </a:r>
          </a:p>
        </p:txBody>
      </p:sp>
      <p:sp>
        <p:nvSpPr>
          <p:cNvPr id="39" name="テキスト ボックス 38"/>
          <p:cNvSpPr txBox="1"/>
          <p:nvPr/>
        </p:nvSpPr>
        <p:spPr>
          <a:xfrm>
            <a:off x="323528" y="6372036"/>
            <a:ext cx="2492990" cy="369332"/>
          </a:xfrm>
          <a:prstGeom prst="rect">
            <a:avLst/>
          </a:prstGeom>
          <a:noFill/>
        </p:spPr>
        <p:txBody>
          <a:bodyPr wrap="none" rtlCol="0">
            <a:spAutoFit/>
          </a:bodyPr>
          <a:lstStyle/>
          <a:p>
            <a:pPr algn="l"/>
            <a:r>
              <a:rPr kumimoji="1" lang="ja-JP" altLang="en-US" sz="1800" dirty="0">
                <a:solidFill>
                  <a:srgbClr val="0000FF"/>
                </a:solidFill>
              </a:rPr>
              <a:t>質量保存＋運動</a:t>
            </a:r>
            <a:r>
              <a:rPr lang="ja-JP" altLang="en-US" sz="1800" dirty="0">
                <a:solidFill>
                  <a:srgbClr val="0000FF"/>
                </a:solidFill>
              </a:rPr>
              <a:t>量保存</a:t>
            </a:r>
            <a:endParaRPr kumimoji="1" lang="ja-JP" altLang="en-US" sz="1800" dirty="0">
              <a:solidFill>
                <a:srgbClr val="0000FF"/>
              </a:solidFill>
            </a:endParaRPr>
          </a:p>
        </p:txBody>
      </p:sp>
      <mc:AlternateContent xmlns:mc="http://schemas.openxmlformats.org/markup-compatibility/2006" xmlns:a14="http://schemas.microsoft.com/office/drawing/2010/main">
        <mc:Choice Requires="a14">
          <p:sp>
            <p:nvSpPr>
              <p:cNvPr id="41" name="テキスト ボックス 40"/>
              <p:cNvSpPr txBox="1"/>
              <p:nvPr/>
            </p:nvSpPr>
            <p:spPr>
              <a:xfrm>
                <a:off x="1015399" y="5221317"/>
                <a:ext cx="2442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1015399" y="5221317"/>
                <a:ext cx="244233" cy="369332"/>
              </a:xfrm>
              <a:prstGeom prst="rect">
                <a:avLst/>
              </a:prstGeom>
              <a:blipFill>
                <a:blip r:embed="rId5"/>
                <a:stretch>
                  <a:fillRect l="-30000" r="-30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1020596" y="5636054"/>
                <a:ext cx="2514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𝑢</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20596" y="5636054"/>
                <a:ext cx="251479" cy="369332"/>
              </a:xfrm>
              <a:prstGeom prst="rect">
                <a:avLst/>
              </a:prstGeom>
              <a:blipFill>
                <a:blip r:embed="rId6"/>
                <a:stretch>
                  <a:fillRect l="-14286" r="-14286"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908440" y="6011996"/>
                <a:ext cx="242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𝑝</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908440" y="6011996"/>
                <a:ext cx="242631" cy="369332"/>
              </a:xfrm>
              <a:prstGeom prst="rect">
                <a:avLst/>
              </a:prstGeom>
              <a:blipFill>
                <a:blip r:embed="rId7"/>
                <a:stretch>
                  <a:fillRect l="-30000" r="-30000"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2556805" y="5963637"/>
                <a:ext cx="214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𝜏</m:t>
                      </m:r>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2556805" y="5963637"/>
                <a:ext cx="214995" cy="369332"/>
              </a:xfrm>
              <a:prstGeom prst="rect">
                <a:avLst/>
              </a:prstGeom>
              <a:blipFill>
                <a:blip r:embed="rId8"/>
                <a:stretch>
                  <a:fillRect l="-16667" r="-16667" b="-1639"/>
                </a:stretch>
              </a:blipFill>
            </p:spPr>
            <p:txBody>
              <a:bodyPr/>
              <a:lstStyle/>
              <a:p>
                <a:r>
                  <a:rPr lang="ja-JP" altLang="en-US">
                    <a:noFill/>
                  </a:rPr>
                  <a:t> </a:t>
                </a:r>
              </a:p>
            </p:txBody>
          </p:sp>
        </mc:Fallback>
      </mc:AlternateContent>
      <p:sp>
        <p:nvSpPr>
          <p:cNvPr id="4" name="正方形/長方形 3"/>
          <p:cNvSpPr/>
          <p:nvPr/>
        </p:nvSpPr>
        <p:spPr bwMode="auto">
          <a:xfrm>
            <a:off x="1187624" y="1052736"/>
            <a:ext cx="216024" cy="216024"/>
          </a:xfrm>
          <a:prstGeom prst="rect">
            <a:avLst/>
          </a:prstGeom>
          <a:noFill/>
          <a:ln w="285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45" name="テキスト ボックス 44"/>
          <p:cNvSpPr txBox="1"/>
          <p:nvPr/>
        </p:nvSpPr>
        <p:spPr>
          <a:xfrm>
            <a:off x="3242358" y="692696"/>
            <a:ext cx="800219" cy="461665"/>
          </a:xfrm>
          <a:prstGeom prst="rect">
            <a:avLst/>
          </a:prstGeom>
          <a:noFill/>
        </p:spPr>
        <p:txBody>
          <a:bodyPr wrap="none" rtlCol="0">
            <a:spAutoFit/>
          </a:bodyPr>
          <a:lstStyle/>
          <a:p>
            <a:pPr algn="l"/>
            <a:r>
              <a:rPr kumimoji="1" lang="ja-JP" altLang="en-US" sz="2400" dirty="0">
                <a:solidFill>
                  <a:schemeClr val="tx1"/>
                </a:solidFill>
              </a:rPr>
              <a:t>密度</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46" name="テキスト ボックス 45"/>
              <p:cNvSpPr txBox="1"/>
              <p:nvPr/>
            </p:nvSpPr>
            <p:spPr>
              <a:xfrm>
                <a:off x="4283968" y="505281"/>
                <a:ext cx="913199"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𝜌</m:t>
                      </m:r>
                      <m:r>
                        <a:rPr kumimoji="1" lang="en-US" altLang="ja-JP" sz="2400" b="0" i="1" smtClean="0">
                          <a:solidFill>
                            <a:schemeClr val="tx1"/>
                          </a:solidFill>
                          <a:latin typeface="Cambria Math" panose="02040503050406030204" pitchFamily="18" charset="0"/>
                        </a:rPr>
                        <m:t>=</m:t>
                      </m:r>
                      <m:f>
                        <m:fPr>
                          <m:ctrlPr>
                            <a:rPr kumimoji="1" lang="en-US" altLang="ja-JP" sz="2400" b="0" i="1" smtClean="0">
                              <a:solidFill>
                                <a:schemeClr val="tx1"/>
                              </a:solidFill>
                              <a:latin typeface="Cambria Math" panose="02040503050406030204" pitchFamily="18" charset="0"/>
                            </a:rPr>
                          </m:ctrlPr>
                        </m:fPr>
                        <m:num>
                          <m:r>
                            <a:rPr kumimoji="1" lang="en-US" altLang="ja-JP" sz="2400" b="0" i="1" smtClean="0">
                              <a:solidFill>
                                <a:schemeClr val="tx1"/>
                              </a:solidFill>
                              <a:latin typeface="Cambria Math" panose="02040503050406030204" pitchFamily="18" charset="0"/>
                            </a:rPr>
                            <m:t>𝑀</m:t>
                          </m:r>
                        </m:num>
                        <m:den>
                          <m:r>
                            <a:rPr kumimoji="1" lang="en-US" altLang="ja-JP" sz="2400" b="0" i="1" smtClean="0">
                              <a:solidFill>
                                <a:schemeClr val="tx1"/>
                              </a:solidFill>
                              <a:latin typeface="Cambria Math" panose="02040503050406030204" pitchFamily="18" charset="0"/>
                            </a:rPr>
                            <m:t>𝑉</m:t>
                          </m:r>
                        </m:den>
                      </m:f>
                    </m:oMath>
                  </m:oMathPara>
                </a14:m>
                <a:endParaRPr kumimoji="1" lang="en-US" altLang="ja-JP" sz="2400" b="0" i="1" dirty="0">
                  <a:solidFill>
                    <a:schemeClr val="tx1"/>
                  </a:solidFill>
                  <a:latin typeface="Cambria Math" panose="02040503050406030204" pitchFamily="18"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4283968" y="505281"/>
                <a:ext cx="913199" cy="691471"/>
              </a:xfrm>
              <a:prstGeom prst="rect">
                <a:avLst/>
              </a:prstGeom>
              <a:blipFill>
                <a:blip r:embed="rId9"/>
                <a:stretch>
                  <a:fillRect/>
                </a:stretch>
              </a:blipFill>
            </p:spPr>
            <p:txBody>
              <a:bodyPr/>
              <a:lstStyle/>
              <a:p>
                <a:r>
                  <a:rPr lang="ja-JP" altLang="en-US">
                    <a:noFill/>
                  </a:rPr>
                  <a:t> </a:t>
                </a:r>
              </a:p>
            </p:txBody>
          </p:sp>
        </mc:Fallback>
      </mc:AlternateContent>
      <p:sp>
        <p:nvSpPr>
          <p:cNvPr id="47" name="テキスト ボックス 46"/>
          <p:cNvSpPr txBox="1"/>
          <p:nvPr/>
        </p:nvSpPr>
        <p:spPr>
          <a:xfrm>
            <a:off x="4111363" y="323364"/>
            <a:ext cx="604653" cy="369332"/>
          </a:xfrm>
          <a:prstGeom prst="rect">
            <a:avLst/>
          </a:prstGeom>
          <a:noFill/>
        </p:spPr>
        <p:txBody>
          <a:bodyPr wrap="none" rtlCol="0">
            <a:spAutoFit/>
          </a:bodyPr>
          <a:lstStyle/>
          <a:p>
            <a:pPr algn="l"/>
            <a:r>
              <a:rPr lang="ja-JP" altLang="en-US" sz="1800" dirty="0">
                <a:solidFill>
                  <a:srgbClr val="006600"/>
                </a:solidFill>
              </a:rPr>
              <a:t>ロー</a:t>
            </a:r>
            <a:endParaRPr kumimoji="1" lang="en-US" altLang="ja-JP" sz="1800" dirty="0">
              <a:solidFill>
                <a:srgbClr val="006600"/>
              </a:solidFill>
            </a:endParaRPr>
          </a:p>
        </p:txBody>
      </p:sp>
      <p:sp>
        <p:nvSpPr>
          <p:cNvPr id="48" name="テキスト ボックス 47"/>
          <p:cNvSpPr txBox="1"/>
          <p:nvPr/>
        </p:nvSpPr>
        <p:spPr>
          <a:xfrm>
            <a:off x="5211941" y="188640"/>
            <a:ext cx="800219" cy="461665"/>
          </a:xfrm>
          <a:prstGeom prst="rect">
            <a:avLst/>
          </a:prstGeom>
          <a:noFill/>
        </p:spPr>
        <p:txBody>
          <a:bodyPr wrap="none" rtlCol="0">
            <a:spAutoFit/>
          </a:bodyPr>
          <a:lstStyle/>
          <a:p>
            <a:pPr algn="l"/>
            <a:r>
              <a:rPr kumimoji="1" lang="ja-JP" altLang="en-US" sz="2400" dirty="0">
                <a:solidFill>
                  <a:schemeClr val="tx1"/>
                </a:solidFill>
              </a:rPr>
              <a:t>質量</a:t>
            </a:r>
            <a:endParaRPr kumimoji="1" lang="en-US" altLang="ja-JP" sz="2400" dirty="0">
              <a:solidFill>
                <a:schemeClr val="tx1"/>
              </a:solidFill>
            </a:endParaRPr>
          </a:p>
        </p:txBody>
      </p:sp>
      <p:sp>
        <p:nvSpPr>
          <p:cNvPr id="49" name="テキスト ボックス 48"/>
          <p:cNvSpPr txBox="1"/>
          <p:nvPr/>
        </p:nvSpPr>
        <p:spPr>
          <a:xfrm>
            <a:off x="5220072" y="1023119"/>
            <a:ext cx="800219" cy="461665"/>
          </a:xfrm>
          <a:prstGeom prst="rect">
            <a:avLst/>
          </a:prstGeom>
          <a:noFill/>
        </p:spPr>
        <p:txBody>
          <a:bodyPr wrap="none" rtlCol="0">
            <a:spAutoFit/>
          </a:bodyPr>
          <a:lstStyle/>
          <a:p>
            <a:pPr algn="l"/>
            <a:r>
              <a:rPr kumimoji="1" lang="ja-JP" altLang="en-US" sz="2400" dirty="0">
                <a:solidFill>
                  <a:schemeClr val="tx1"/>
                </a:solidFill>
              </a:rPr>
              <a:t>体積</a:t>
            </a:r>
            <a:endParaRPr kumimoji="1" lang="en-US" altLang="ja-JP" sz="2400" dirty="0">
              <a:solidFill>
                <a:schemeClr val="tx1"/>
              </a:solidFill>
            </a:endParaRPr>
          </a:p>
        </p:txBody>
      </p:sp>
      <p:sp>
        <p:nvSpPr>
          <p:cNvPr id="50" name="テキスト ボックス 49"/>
          <p:cNvSpPr txBox="1"/>
          <p:nvPr/>
        </p:nvSpPr>
        <p:spPr>
          <a:xfrm>
            <a:off x="3394758" y="1743199"/>
            <a:ext cx="4628190" cy="461665"/>
          </a:xfrm>
          <a:prstGeom prst="rect">
            <a:avLst/>
          </a:prstGeom>
          <a:noFill/>
        </p:spPr>
        <p:txBody>
          <a:bodyPr wrap="none" rtlCol="0">
            <a:spAutoFit/>
          </a:bodyPr>
          <a:lstStyle/>
          <a:p>
            <a:pPr algn="l"/>
            <a:r>
              <a:rPr kumimoji="1" lang="ja-JP" altLang="en-US" sz="2400" dirty="0">
                <a:solidFill>
                  <a:schemeClr val="tx1"/>
                </a:solidFill>
              </a:rPr>
              <a:t>水の密度（</a:t>
            </a:r>
            <a:r>
              <a:rPr kumimoji="1" lang="en-US" altLang="ja-JP" sz="2400" dirty="0">
                <a:solidFill>
                  <a:schemeClr val="tx1"/>
                </a:solidFill>
              </a:rPr>
              <a:t>4℃</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1.0 g/cm</a:t>
            </a:r>
            <a:r>
              <a:rPr kumimoji="1" lang="en-US" altLang="ja-JP" sz="2400" baseline="30000" dirty="0">
                <a:solidFill>
                  <a:schemeClr val="tx1"/>
                </a:solidFill>
              </a:rPr>
              <a:t>3</a:t>
            </a:r>
          </a:p>
        </p:txBody>
      </p:sp>
      <p:sp>
        <p:nvSpPr>
          <p:cNvPr id="51" name="テキスト ボックス 50"/>
          <p:cNvSpPr txBox="1"/>
          <p:nvPr/>
        </p:nvSpPr>
        <p:spPr>
          <a:xfrm>
            <a:off x="3411921" y="2247255"/>
            <a:ext cx="5397631" cy="461665"/>
          </a:xfrm>
          <a:prstGeom prst="rect">
            <a:avLst/>
          </a:prstGeom>
          <a:noFill/>
        </p:spPr>
        <p:txBody>
          <a:bodyPr wrap="none" rtlCol="0">
            <a:spAutoFit/>
          </a:bodyPr>
          <a:lstStyle/>
          <a:p>
            <a:pPr algn="l"/>
            <a:r>
              <a:rPr lang="ja-JP" altLang="en-US" sz="2400" dirty="0">
                <a:solidFill>
                  <a:schemeClr val="tx1"/>
                </a:solidFill>
              </a:rPr>
              <a:t>空気</a:t>
            </a:r>
            <a:r>
              <a:rPr kumimoji="1" lang="ja-JP" altLang="en-US" sz="2400" dirty="0">
                <a:solidFill>
                  <a:schemeClr val="tx1"/>
                </a:solidFill>
              </a:rPr>
              <a:t>の密度（</a:t>
            </a:r>
            <a:r>
              <a:rPr kumimoji="1" lang="en-US" altLang="ja-JP" sz="2400" dirty="0">
                <a:solidFill>
                  <a:schemeClr val="tx1"/>
                </a:solidFill>
              </a:rPr>
              <a:t>0℃</a:t>
            </a:r>
            <a:r>
              <a:rPr kumimoji="1" lang="ja-JP" altLang="en-US" sz="2400" dirty="0" err="1">
                <a:solidFill>
                  <a:schemeClr val="tx1"/>
                </a:solidFill>
              </a:rPr>
              <a:t>、</a:t>
            </a:r>
            <a:r>
              <a:rPr kumimoji="1" lang="ja-JP" altLang="en-US" sz="2400" dirty="0">
                <a:solidFill>
                  <a:schemeClr val="tx1"/>
                </a:solidFill>
              </a:rPr>
              <a:t>大気圧） </a:t>
            </a:r>
            <a:r>
              <a:rPr kumimoji="1" lang="en-US" altLang="ja-JP" sz="2400" dirty="0">
                <a:solidFill>
                  <a:schemeClr val="tx1"/>
                </a:solidFill>
              </a:rPr>
              <a:t>0.0013 g/cm</a:t>
            </a:r>
            <a:r>
              <a:rPr kumimoji="1" lang="en-US" altLang="ja-JP" sz="2400" baseline="30000" dirty="0">
                <a:solidFill>
                  <a:schemeClr val="tx1"/>
                </a:solidFill>
              </a:rPr>
              <a:t>3</a:t>
            </a:r>
          </a:p>
        </p:txBody>
      </p:sp>
      <p:cxnSp>
        <p:nvCxnSpPr>
          <p:cNvPr id="10" name="直線矢印コネクタ 9"/>
          <p:cNvCxnSpPr>
            <a:stCxn id="45" idx="1"/>
          </p:cNvCxnSpPr>
          <p:nvPr/>
        </p:nvCxnSpPr>
        <p:spPr bwMode="auto">
          <a:xfrm flipH="1">
            <a:off x="1477397" y="923529"/>
            <a:ext cx="1764961" cy="230832"/>
          </a:xfrm>
          <a:prstGeom prst="straightConnector1">
            <a:avLst/>
          </a:prstGeom>
          <a:solidFill>
            <a:srgbClr val="3399FF"/>
          </a:solidFill>
          <a:ln w="38100" cap="flat" cmpd="sng" algn="ctr">
            <a:solidFill>
              <a:srgbClr val="FF0000"/>
            </a:solidFill>
            <a:prstDash val="solid"/>
            <a:round/>
            <a:headEnd type="none" w="med" len="med"/>
            <a:tailEnd type="triangle"/>
          </a:ln>
          <a:effectLst>
            <a:glow rad="25400">
              <a:schemeClr val="accent4">
                <a:satMod val="175000"/>
              </a:schemeClr>
            </a:glow>
          </a:effectLst>
        </p:spPr>
      </p:cxnSp>
      <p:sp>
        <p:nvSpPr>
          <p:cNvPr id="27" name="テキスト ボックス 26"/>
          <p:cNvSpPr txBox="1"/>
          <p:nvPr/>
        </p:nvSpPr>
        <p:spPr>
          <a:xfrm>
            <a:off x="3694737" y="5301208"/>
            <a:ext cx="2749471" cy="830997"/>
          </a:xfrm>
          <a:prstGeom prst="rect">
            <a:avLst/>
          </a:prstGeom>
          <a:noFill/>
        </p:spPr>
        <p:txBody>
          <a:bodyPr wrap="none" rtlCol="0">
            <a:spAutoFit/>
          </a:bodyPr>
          <a:lstStyle/>
          <a:p>
            <a:pPr algn="l"/>
            <a:r>
              <a:rPr kumimoji="1" lang="ja-JP" altLang="en-US" sz="2400" dirty="0">
                <a:solidFill>
                  <a:schemeClr val="tx1"/>
                </a:solidFill>
              </a:rPr>
              <a:t>水は非圧縮性流体</a:t>
            </a:r>
            <a:endParaRPr kumimoji="1" lang="en-US" altLang="ja-JP" sz="2400" dirty="0">
              <a:solidFill>
                <a:schemeClr val="tx1"/>
              </a:solidFill>
            </a:endParaRPr>
          </a:p>
          <a:p>
            <a:pPr algn="l"/>
            <a:r>
              <a:rPr lang="ja-JP" altLang="en-US" sz="2400" dirty="0">
                <a:solidFill>
                  <a:schemeClr val="tx1"/>
                </a:solidFill>
              </a:rPr>
              <a:t>空気は圧縮性流体</a:t>
            </a:r>
            <a:endParaRPr kumimoji="1" lang="en-US" altLang="ja-JP" sz="2400" baseline="30000" dirty="0">
              <a:solidFill>
                <a:schemeClr val="tx1"/>
              </a:solidFill>
            </a:endParaRPr>
          </a:p>
        </p:txBody>
      </p:sp>
      <p:sp>
        <p:nvSpPr>
          <p:cNvPr id="28" name="テキスト ボックス 27"/>
          <p:cNvSpPr txBox="1"/>
          <p:nvPr/>
        </p:nvSpPr>
        <p:spPr>
          <a:xfrm>
            <a:off x="7230735" y="1340768"/>
            <a:ext cx="1157689" cy="461665"/>
          </a:xfrm>
          <a:prstGeom prst="rect">
            <a:avLst/>
          </a:prstGeom>
          <a:noFill/>
        </p:spPr>
        <p:txBody>
          <a:bodyPr wrap="none" rtlCol="0">
            <a:spAutoFit/>
          </a:bodyPr>
          <a:lstStyle/>
          <a:p>
            <a:pPr algn="l"/>
            <a:r>
              <a:rPr kumimoji="1" lang="en-US" altLang="ja-JP" sz="2400" dirty="0">
                <a:solidFill>
                  <a:srgbClr val="FF0000"/>
                </a:solidFill>
              </a:rPr>
              <a:t>1.0 t/m</a:t>
            </a:r>
            <a:r>
              <a:rPr kumimoji="1" lang="en-US" altLang="ja-JP" sz="2400" baseline="30000" dirty="0">
                <a:solidFill>
                  <a:srgbClr val="FF0000"/>
                </a:solidFill>
              </a:rPr>
              <a:t>3</a:t>
            </a:r>
          </a:p>
        </p:txBody>
      </p:sp>
      <p:sp>
        <p:nvSpPr>
          <p:cNvPr id="30" name="テキスト ボックス 29"/>
          <p:cNvSpPr txBox="1"/>
          <p:nvPr/>
        </p:nvSpPr>
        <p:spPr>
          <a:xfrm>
            <a:off x="7236296" y="2535287"/>
            <a:ext cx="1380506" cy="461665"/>
          </a:xfrm>
          <a:prstGeom prst="rect">
            <a:avLst/>
          </a:prstGeom>
          <a:noFill/>
        </p:spPr>
        <p:txBody>
          <a:bodyPr wrap="none" rtlCol="0">
            <a:spAutoFit/>
          </a:bodyPr>
          <a:lstStyle/>
          <a:p>
            <a:pPr algn="l"/>
            <a:r>
              <a:rPr kumimoji="1" lang="en-US" altLang="ja-JP" sz="2400" dirty="0">
                <a:solidFill>
                  <a:srgbClr val="FF0000"/>
                </a:solidFill>
              </a:rPr>
              <a:t>1.3 kg/m</a:t>
            </a:r>
            <a:r>
              <a:rPr kumimoji="1" lang="en-US" altLang="ja-JP" sz="2400" baseline="30000" dirty="0">
                <a:solidFill>
                  <a:srgbClr val="FF0000"/>
                </a:solidFill>
              </a:rPr>
              <a:t>3</a:t>
            </a:r>
          </a:p>
        </p:txBody>
      </p:sp>
      <p:sp>
        <p:nvSpPr>
          <p:cNvPr id="31" name="テキスト ボックス 30"/>
          <p:cNvSpPr txBox="1"/>
          <p:nvPr/>
        </p:nvSpPr>
        <p:spPr>
          <a:xfrm>
            <a:off x="6922323" y="188640"/>
            <a:ext cx="1826141" cy="461665"/>
          </a:xfrm>
          <a:prstGeom prst="rect">
            <a:avLst/>
          </a:prstGeom>
          <a:noFill/>
          <a:ln>
            <a:solidFill>
              <a:schemeClr val="tx1"/>
            </a:solidFill>
          </a:ln>
        </p:spPr>
        <p:txBody>
          <a:bodyPr wrap="none" rtlCol="0">
            <a:spAutoFit/>
          </a:bodyPr>
          <a:lstStyle/>
          <a:p>
            <a:pPr algn="l"/>
            <a:r>
              <a:rPr lang="ja-JP" altLang="en-US" sz="2400" dirty="0">
                <a:solidFill>
                  <a:schemeClr val="tx1"/>
                </a:solidFill>
              </a:rPr>
              <a:t>教科書</a:t>
            </a:r>
            <a:r>
              <a:rPr lang="en-US" altLang="ja-JP" sz="2400" dirty="0">
                <a:solidFill>
                  <a:schemeClr val="tx1"/>
                </a:solidFill>
              </a:rPr>
              <a:t>p. 1-2</a:t>
            </a:r>
            <a:endParaRPr kumimoji="1" lang="en-US" altLang="ja-JP" sz="2400" baseline="30000" dirty="0">
              <a:solidFill>
                <a:schemeClr val="tx1"/>
              </a:solidFill>
            </a:endParaRPr>
          </a:p>
        </p:txBody>
      </p:sp>
      <p:pic>
        <p:nvPicPr>
          <p:cNvPr id="1026" name="Picture 2" descr="「水鉄砲」の画像検索結果">
            <a:extLst>
              <a:ext uri="{FF2B5EF4-FFF2-40B4-BE49-F238E27FC236}">
                <a16:creationId xmlns:a16="http://schemas.microsoft.com/office/drawing/2014/main" id="{D707FA1F-F134-49A9-9993-E32E31306F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560" y="4869160"/>
            <a:ext cx="1951896" cy="1636683"/>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9BA35C1D-7E39-4CEF-8C7E-579FD31D5FC1}"/>
              </a:ext>
            </a:extLst>
          </p:cNvPr>
          <p:cNvSpPr txBox="1"/>
          <p:nvPr/>
        </p:nvSpPr>
        <p:spPr>
          <a:xfrm>
            <a:off x="5248279" y="6444044"/>
            <a:ext cx="3788217" cy="369332"/>
          </a:xfrm>
          <a:prstGeom prst="rect">
            <a:avLst/>
          </a:prstGeom>
          <a:noFill/>
        </p:spPr>
        <p:txBody>
          <a:bodyPr wrap="none" rtlCol="0">
            <a:spAutoFit/>
          </a:bodyPr>
          <a:lstStyle/>
          <a:p>
            <a:pPr algn="l"/>
            <a:r>
              <a:rPr lang="ja-JP" altLang="en-US" sz="1800" dirty="0">
                <a:solidFill>
                  <a:srgbClr val="0000FF"/>
                </a:solidFill>
              </a:rPr>
              <a:t>水鉄砲は空気室があるから水が飛ぶ</a:t>
            </a:r>
            <a:endParaRPr kumimoji="1" lang="ja-JP" altLang="en-US" sz="1800" dirty="0">
              <a:solidFill>
                <a:srgbClr val="0000FF"/>
              </a:solidFill>
            </a:endParaRPr>
          </a:p>
        </p:txBody>
      </p:sp>
      <p:sp>
        <p:nvSpPr>
          <p:cNvPr id="33" name="テキスト ボックス 32">
            <a:extLst>
              <a:ext uri="{FF2B5EF4-FFF2-40B4-BE49-F238E27FC236}">
                <a16:creationId xmlns:a16="http://schemas.microsoft.com/office/drawing/2014/main" id="{9295F300-EA4E-4BA3-953C-2334F864ED87}"/>
              </a:ext>
            </a:extLst>
          </p:cNvPr>
          <p:cNvSpPr txBox="1"/>
          <p:nvPr/>
        </p:nvSpPr>
        <p:spPr>
          <a:xfrm>
            <a:off x="35496" y="44624"/>
            <a:ext cx="2161168" cy="646331"/>
          </a:xfrm>
          <a:prstGeom prst="rect">
            <a:avLst/>
          </a:prstGeom>
          <a:noFill/>
        </p:spPr>
        <p:txBody>
          <a:bodyPr wrap="none" rtlCol="0">
            <a:spAutoFit/>
          </a:bodyPr>
          <a:lstStyle/>
          <a:p>
            <a:r>
              <a:rPr kumimoji="1" lang="ja-JP" altLang="en-US" dirty="0">
                <a:solidFill>
                  <a:schemeClr val="tx1"/>
                </a:solidFill>
              </a:rPr>
              <a:t>１．１ 密度</a:t>
            </a:r>
          </a:p>
        </p:txBody>
      </p:sp>
      <p:sp>
        <p:nvSpPr>
          <p:cNvPr id="3" name="正方形/長方形 2">
            <a:extLst>
              <a:ext uri="{FF2B5EF4-FFF2-40B4-BE49-F238E27FC236}">
                <a16:creationId xmlns:a16="http://schemas.microsoft.com/office/drawing/2014/main" id="{48278635-7762-42C5-8279-9E904DCC41F2}"/>
              </a:ext>
            </a:extLst>
          </p:cNvPr>
          <p:cNvSpPr/>
          <p:nvPr/>
        </p:nvSpPr>
        <p:spPr>
          <a:xfrm>
            <a:off x="2790056" y="2852936"/>
            <a:ext cx="3222104" cy="307777"/>
          </a:xfrm>
          <a:prstGeom prst="rect">
            <a:avLst/>
          </a:prstGeom>
        </p:spPr>
        <p:txBody>
          <a:bodyPr wrap="square">
            <a:spAutoFit/>
          </a:bodyPr>
          <a:lstStyle/>
          <a:p>
            <a:pPr algn="l"/>
            <a:r>
              <a:rPr lang="en-US" altLang="ja-JP" sz="1400" dirty="0">
                <a:latin typeface="Arial" panose="020B0604020202020204" pitchFamily="34" charset="0"/>
                <a:cs typeface="Arial" panose="020B0604020202020204" pitchFamily="34" charset="0"/>
                <a:hlinkClick r:id="rId11"/>
              </a:rPr>
              <a:t>http://web-sensei.jp/30rou/141128.htm</a:t>
            </a:r>
            <a:endParaRPr lang="ja-JP" altLang="en-US" sz="1400" dirty="0">
              <a:latin typeface="Arial" panose="020B0604020202020204" pitchFamily="34" charset="0"/>
              <a:cs typeface="Arial" panose="020B0604020202020204" pitchFamily="34" charset="0"/>
            </a:endParaRPr>
          </a:p>
        </p:txBody>
      </p:sp>
      <p:pic>
        <p:nvPicPr>
          <p:cNvPr id="5" name="Picture 2" descr="http://web-sensei.jp/30rou/img/column00.gif">
            <a:extLst>
              <a:ext uri="{FF2B5EF4-FFF2-40B4-BE49-F238E27FC236}">
                <a16:creationId xmlns:a16="http://schemas.microsoft.com/office/drawing/2014/main" id="{71E92390-C086-48C9-A239-E932AB3899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3808" y="3189661"/>
            <a:ext cx="1152128" cy="416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eb-sensei.jp/30rou/img/1411/DSC_0223.JPG">
            <a:extLst>
              <a:ext uri="{FF2B5EF4-FFF2-40B4-BE49-F238E27FC236}">
                <a16:creationId xmlns:a16="http://schemas.microsoft.com/office/drawing/2014/main" id="{F25CDE30-D85C-45D8-ADC5-000804197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49493" y="3232721"/>
            <a:ext cx="1990659" cy="1322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eb-sensei.jp/30rou/img/1411/DSC_0229.JPG">
            <a:extLst>
              <a:ext uri="{FF2B5EF4-FFF2-40B4-BE49-F238E27FC236}">
                <a16:creationId xmlns:a16="http://schemas.microsoft.com/office/drawing/2014/main" id="{0FD931AE-0F0B-4CFB-A983-597DC7FCDA0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6359" y="3230784"/>
            <a:ext cx="1596001" cy="1298081"/>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74FDB5B0-B4A3-426C-A3AE-D6DA1BBC7EF7}"/>
              </a:ext>
            </a:extLst>
          </p:cNvPr>
          <p:cNvSpPr txBox="1"/>
          <p:nvPr/>
        </p:nvSpPr>
        <p:spPr>
          <a:xfrm>
            <a:off x="3419872" y="4672881"/>
            <a:ext cx="5112568" cy="307777"/>
          </a:xfrm>
          <a:prstGeom prst="rect">
            <a:avLst/>
          </a:prstGeom>
          <a:noFill/>
          <a:ln>
            <a:solidFill>
              <a:schemeClr val="tx1"/>
            </a:solidFill>
          </a:ln>
        </p:spPr>
        <p:txBody>
          <a:bodyPr wrap="square" rtlCol="0">
            <a:spAutoFit/>
          </a:bodyPr>
          <a:lstStyle/>
          <a:p>
            <a:pPr algn="l"/>
            <a:r>
              <a:rPr lang="ja-JP" altLang="en-US" sz="1400" dirty="0">
                <a:solidFill>
                  <a:schemeClr val="tx1"/>
                </a:solidFill>
              </a:rPr>
              <a:t>注射器の中の空気は圧縮できるが、水はほとんど圧縮できない</a:t>
            </a:r>
            <a:endParaRPr kumimoji="1" lang="en-US" altLang="ja-JP" sz="1400" dirty="0">
              <a:solidFill>
                <a:schemeClr val="tx1"/>
              </a:solidFill>
            </a:endParaRPr>
          </a:p>
        </p:txBody>
      </p:sp>
    </p:spTree>
    <p:extLst>
      <p:ext uri="{BB962C8B-B14F-4D97-AF65-F5344CB8AC3E}">
        <p14:creationId xmlns:p14="http://schemas.microsoft.com/office/powerpoint/2010/main" val="375345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7" grpId="0" animBg="1"/>
    </p:bldLst>
  </p:timing>
</p:sld>
</file>

<file path=ppt/theme/theme1.xml><?xml version="1.0" encoding="utf-8"?>
<a:theme xmlns:a="http://schemas.openxmlformats.org/drawingml/2006/main" name="発表壁紙">
  <a:themeElements>
    <a:clrScheme name="発表壁紙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8000"/>
      </a:hlink>
      <a:folHlink>
        <a:srgbClr val="B2B2B2"/>
      </a:folHlink>
    </a:clrScheme>
    <a:fontScheme name="発表壁紙">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99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chemeClr val="bg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rgbClr val="3399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chemeClr val="bg1"/>
            </a:solidFill>
            <a:effectLst/>
            <a:latin typeface="Times New Roman" pitchFamily="18" charset="0"/>
            <a:ea typeface="ＭＳ Ｐゴシック" pitchFamily="50" charset="-128"/>
          </a:defRPr>
        </a:defPPr>
      </a:lstStyle>
    </a:lnDef>
  </a:objectDefaults>
  <a:extraClrSchemeLst>
    <a:extraClrScheme>
      <a:clrScheme name="発表壁紙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発表壁紙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発表壁紙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発表壁紙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発表壁紙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発表壁紙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発表壁紙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発表壁紙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8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E:\kajimura\masthesis\最終発表\発表壁紙.pot</Template>
  <TotalTime>6365</TotalTime>
  <Words>2747</Words>
  <Application>Microsoft Office PowerPoint</Application>
  <PresentationFormat>画面に合わせる (4:3)</PresentationFormat>
  <Paragraphs>394</Paragraphs>
  <Slides>18</Slides>
  <Notes>0</Notes>
  <HiddenSlides>0</HiddenSlides>
  <MMClips>5</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18</vt:i4>
      </vt:variant>
    </vt:vector>
  </HeadingPairs>
  <TitlesOfParts>
    <vt:vector size="24" baseType="lpstr">
      <vt:lpstr>ＭＳ Ｐゴシック</vt:lpstr>
      <vt:lpstr>ＭＳ Ｐ明朝</vt:lpstr>
      <vt:lpstr>Arial</vt:lpstr>
      <vt:lpstr>Cambria Math</vt:lpstr>
      <vt:lpstr>Times New Roman</vt:lpstr>
      <vt:lpstr>発表壁紙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cel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dc:creator>
  <cp:lastModifiedBy>sato</cp:lastModifiedBy>
  <cp:revision>267</cp:revision>
  <dcterms:created xsi:type="dcterms:W3CDTF">2001-02-09T11:29:57Z</dcterms:created>
  <dcterms:modified xsi:type="dcterms:W3CDTF">2020-04-01T05:38:17Z</dcterms:modified>
</cp:coreProperties>
</file>